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C87E0-24F4-42E1-861D-CB0252A7037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6D7C8-643D-4B31-8C79-D7B043FB8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0E167-ABC6-4721-8071-0015C98E91F5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470DB0-11D0-4402-9C26-E9E056BAF739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C6EF93-42CD-42F7-8FB1-A33F97C32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the “Matter”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187952"/>
          </a:xfrm>
        </p:spPr>
        <p:txBody>
          <a:bodyPr/>
          <a:lstStyle/>
          <a:p>
            <a:r>
              <a:rPr lang="en-US" dirty="0" smtClean="0"/>
              <a:t>The amount of matter in a given space or in a certain volume</a:t>
            </a:r>
            <a:endParaRPr lang="en-US" dirty="0"/>
          </a:p>
        </p:txBody>
      </p:sp>
      <p:pic>
        <p:nvPicPr>
          <p:cNvPr id="24578" name="Picture 2" descr="http://www.stevespanglerscience.com/img/cache/bcb9b8db117ee64376aedaf7af3595ca/sevenlayer-2-5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81300"/>
            <a:ext cx="40767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Special Physical Properties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Melting point</a:t>
            </a:r>
            <a:r>
              <a:rPr lang="en-US" dirty="0" smtClean="0">
                <a:latin typeface="Comic Sans MS" pitchFamily="66" charset="0"/>
              </a:rPr>
              <a:t>:  the temperature at which a substance changes from a solid to a liquid at a given pressure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water =  0</a:t>
            </a:r>
            <a:r>
              <a:rPr lang="en-US" baseline="30000" dirty="0" smtClean="0">
                <a:latin typeface="Comic Sans MS" pitchFamily="66" charset="0"/>
              </a:rPr>
              <a:t>o</a:t>
            </a:r>
            <a:r>
              <a:rPr lang="en-US" dirty="0" smtClean="0">
                <a:latin typeface="Comic Sans MS" pitchFamily="66" charset="0"/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u="sng" dirty="0" smtClean="0">
                <a:latin typeface="Comic Sans MS" pitchFamily="66" charset="0"/>
              </a:rPr>
              <a:t>Boiling point</a:t>
            </a:r>
            <a:r>
              <a:rPr lang="en-US" dirty="0" smtClean="0">
                <a:latin typeface="Comic Sans MS" pitchFamily="66" charset="0"/>
              </a:rPr>
              <a:t>:  the temperature at which a substance changes from a liquid to a gas at a given pressure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mic Sans MS" pitchFamily="66" charset="0"/>
              </a:rPr>
              <a:t>            </a:t>
            </a:r>
            <a:r>
              <a:rPr lang="en-US" sz="2000" dirty="0" smtClean="0">
                <a:latin typeface="Comic Sans MS" pitchFamily="66" charset="0"/>
              </a:rPr>
              <a:t>water = 100</a:t>
            </a:r>
            <a:r>
              <a:rPr lang="en-US" sz="2000" baseline="30000" dirty="0" smtClean="0">
                <a:latin typeface="Comic Sans MS" pitchFamily="66" charset="0"/>
              </a:rPr>
              <a:t>o</a:t>
            </a:r>
            <a:r>
              <a:rPr lang="en-US" sz="2000" dirty="0" smtClean="0">
                <a:latin typeface="Comic Sans MS" pitchFamily="66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1051560"/>
          </a:xfrm>
        </p:spPr>
        <p:txBody>
          <a:bodyPr/>
          <a:lstStyle/>
          <a:p>
            <a:r>
              <a:rPr lang="en-US" dirty="0" smtClean="0"/>
              <a:t>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83880" cy="4187952"/>
          </a:xfrm>
        </p:spPr>
        <p:txBody>
          <a:bodyPr/>
          <a:lstStyle/>
          <a:p>
            <a:r>
              <a:rPr lang="en-US" dirty="0" smtClean="0"/>
              <a:t>The quantity of heat used to raise one unit mass of material 1 K or 1degree Celsius in a constant environment</a:t>
            </a:r>
            <a:endParaRPr lang="en-US" dirty="0"/>
          </a:p>
        </p:txBody>
      </p:sp>
      <p:pic>
        <p:nvPicPr>
          <p:cNvPr id="27650" name="Picture 2" descr="http://my.hrw.com/sh/ht58nc/003030458x/student/bookpages/media/images/ht58ncne163.jpg"/>
          <p:cNvPicPr>
            <a:picLocks noChangeAspect="1" noChangeArrowheads="1"/>
          </p:cNvPicPr>
          <p:nvPr/>
        </p:nvPicPr>
        <p:blipFill>
          <a:blip r:embed="rId2" cstate="print"/>
          <a:srcRect l="11080" t="71861" r="34626" b="5628"/>
          <a:stretch>
            <a:fillRect/>
          </a:stretch>
        </p:blipFill>
        <p:spPr bwMode="auto">
          <a:xfrm>
            <a:off x="1676400" y="3200400"/>
            <a:ext cx="603152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/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183880" cy="4187952"/>
          </a:xfrm>
        </p:spPr>
        <p:txBody>
          <a:bodyPr/>
          <a:lstStyle/>
          <a:p>
            <a:r>
              <a:rPr lang="en-US" dirty="0" smtClean="0"/>
              <a:t>How well a substance dissolves in to something else</a:t>
            </a:r>
            <a:endParaRPr lang="en-US" dirty="0"/>
          </a:p>
        </p:txBody>
      </p:sp>
      <p:pic>
        <p:nvPicPr>
          <p:cNvPr id="26626" name="Picture 2" descr="http://www.twinkiesproject.com/images/solubilit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3676650" cy="386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r>
              <a:rPr lang="en-US" dirty="0" smtClean="0"/>
              <a:t>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dirty="0" smtClean="0"/>
              <a:t>Force</a:t>
            </a:r>
            <a:r>
              <a:rPr lang="en-US" dirty="0" smtClean="0"/>
              <a:t> of attraction or repulsion between various substances, especially those made of iron and certain other metals; ultimately it is due to the motion of electric charges.</a:t>
            </a:r>
            <a:endParaRPr lang="en-US" dirty="0"/>
          </a:p>
        </p:txBody>
      </p:sp>
      <p:pic>
        <p:nvPicPr>
          <p:cNvPr id="1026" name="Picture 2" descr="http://www.cartoonstock.com/newscartoons/cartoonists/ena/lowres/enan1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381000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r>
              <a:rPr lang="en-US" dirty="0" smtClean="0"/>
              <a:t>Ductility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83880" cy="4187952"/>
          </a:xfrm>
        </p:spPr>
        <p:txBody>
          <a:bodyPr/>
          <a:lstStyle/>
          <a:p>
            <a:r>
              <a:rPr lang="en-US" dirty="0" smtClean="0"/>
              <a:t>The ability for something to be pulled into a thin wire</a:t>
            </a:r>
            <a:endParaRPr lang="en-US" dirty="0"/>
          </a:p>
        </p:txBody>
      </p:sp>
      <p:pic>
        <p:nvPicPr>
          <p:cNvPr id="29698" name="Picture 2" descr="http://www.supplierlist.com/photo_images/108661/annealed_w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/>
          <a:lstStyle/>
          <a:p>
            <a:r>
              <a:rPr lang="en-US" dirty="0" smtClean="0"/>
              <a:t>Malleability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en-US" dirty="0" smtClean="0"/>
              <a:t>The ability for something to be rolled or pounded into a thin sheet</a:t>
            </a:r>
            <a:endParaRPr lang="en-US" dirty="0"/>
          </a:p>
        </p:txBody>
      </p:sp>
      <p:pic>
        <p:nvPicPr>
          <p:cNvPr id="30722" name="Picture 2" descr="http://www.recipetips.com/images/glossary/a/aluminum_f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240030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Electrical Conductivity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en-US" dirty="0" smtClean="0"/>
              <a:t>How freely charges move in a substance</a:t>
            </a:r>
            <a:endParaRPr lang="en-US" dirty="0"/>
          </a:p>
        </p:txBody>
      </p:sp>
      <p:pic>
        <p:nvPicPr>
          <p:cNvPr id="31746" name="Picture 2" descr="http://www.factmonster.com/images/ency184circui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10527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What is Matter 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83880" cy="4187952"/>
          </a:xfrm>
        </p:spPr>
        <p:txBody>
          <a:bodyPr/>
          <a:lstStyle/>
          <a:p>
            <a:r>
              <a:rPr lang="en-US" dirty="0" smtClean="0"/>
              <a:t>Anything that has mass and takes up space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 are these things matter?</a:t>
            </a:r>
          </a:p>
          <a:p>
            <a:pPr lvl="2"/>
            <a:r>
              <a:rPr lang="en-US" dirty="0" smtClean="0"/>
              <a:t>Car?</a:t>
            </a:r>
          </a:p>
          <a:p>
            <a:pPr lvl="2"/>
            <a:r>
              <a:rPr lang="en-US" dirty="0" smtClean="0"/>
              <a:t>You?</a:t>
            </a:r>
          </a:p>
          <a:p>
            <a:pPr lvl="2"/>
            <a:r>
              <a:rPr lang="en-US" dirty="0" smtClean="0"/>
              <a:t>Air?</a:t>
            </a:r>
          </a:p>
          <a:p>
            <a:pPr lvl="2"/>
            <a:r>
              <a:rPr lang="en-US" dirty="0" smtClean="0"/>
              <a:t>Love?</a:t>
            </a:r>
            <a:endParaRPr lang="en-US" dirty="0"/>
          </a:p>
        </p:txBody>
      </p:sp>
      <p:pic>
        <p:nvPicPr>
          <p:cNvPr id="2050" name="Picture 2" descr="http://childcare.scholarschoice.ca/images/products/25/In-Science-Matter-Matters-Poster-N32136_XL.jpg"/>
          <p:cNvPicPr>
            <a:picLocks noChangeAspect="1" noChangeArrowheads="1"/>
          </p:cNvPicPr>
          <p:nvPr/>
        </p:nvPicPr>
        <p:blipFill>
          <a:blip r:embed="rId2" cstate="print"/>
          <a:srcRect t="13861" b="13861"/>
          <a:stretch>
            <a:fillRect/>
          </a:stretch>
        </p:blipFill>
        <p:spPr bwMode="auto">
          <a:xfrm>
            <a:off x="5029200" y="3543300"/>
            <a:ext cx="38481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 	         </a:t>
            </a:r>
            <a:r>
              <a:rPr lang="en-US" dirty="0" err="1" smtClean="0"/>
              <a:t>vs</a:t>
            </a:r>
            <a:r>
              <a:rPr lang="en-US" dirty="0" smtClean="0"/>
              <a:t>		      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83880" cy="4187952"/>
          </a:xfrm>
        </p:spPr>
        <p:txBody>
          <a:bodyPr/>
          <a:lstStyle/>
          <a:p>
            <a:r>
              <a:rPr lang="en-US" dirty="0" smtClean="0"/>
              <a:t>Mass is the amount of “matter” in an object</a:t>
            </a:r>
          </a:p>
          <a:p>
            <a:endParaRPr lang="en-US" dirty="0" smtClean="0"/>
          </a:p>
          <a:p>
            <a:r>
              <a:rPr lang="en-US" dirty="0" smtClean="0"/>
              <a:t>Weight is the measure of gravitational pull on an object</a:t>
            </a:r>
            <a:endParaRPr lang="en-US" dirty="0"/>
          </a:p>
        </p:txBody>
      </p:sp>
      <p:pic>
        <p:nvPicPr>
          <p:cNvPr id="1026" name="Picture 2" descr="http://download.agefotostock.com/fotos/bajaage/cached/575195/ALF-SC-03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419600"/>
            <a:ext cx="352068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1051560"/>
          </a:xfrm>
        </p:spPr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648200" cy="4187952"/>
          </a:xfrm>
        </p:spPr>
        <p:txBody>
          <a:bodyPr/>
          <a:lstStyle/>
          <a:p>
            <a:r>
              <a:rPr lang="en-US" dirty="0" smtClean="0"/>
              <a:t>Regular Shapes</a:t>
            </a:r>
          </a:p>
          <a:p>
            <a:pPr lvl="1"/>
            <a:r>
              <a:rPr lang="en-US" dirty="0" smtClean="0"/>
              <a:t>Length x Width x Height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Irregular Shapes</a:t>
            </a:r>
          </a:p>
          <a:p>
            <a:pPr lvl="2"/>
            <a:r>
              <a:rPr lang="en-US" dirty="0" smtClean="0"/>
              <a:t>Water displacement in Graduated Cylinders</a:t>
            </a:r>
          </a:p>
        </p:txBody>
      </p:sp>
      <p:pic>
        <p:nvPicPr>
          <p:cNvPr id="16386" name="Picture 2" descr="http://my.hrw.com/sh/ht58nc/003030458x/student/bookpages/media/images/ht58ncne154.jpg"/>
          <p:cNvPicPr>
            <a:picLocks noChangeAspect="1" noChangeArrowheads="1"/>
          </p:cNvPicPr>
          <p:nvPr/>
        </p:nvPicPr>
        <p:blipFill>
          <a:blip r:embed="rId2" cstate="print"/>
          <a:srcRect l="4432" t="4329" r="64543" b="35931"/>
          <a:stretch>
            <a:fillRect/>
          </a:stretch>
        </p:blipFill>
        <p:spPr bwMode="auto">
          <a:xfrm>
            <a:off x="5562600" y="285750"/>
            <a:ext cx="2667000" cy="657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/>
          <a:lstStyle/>
          <a:p>
            <a:r>
              <a:rPr lang="en-US" dirty="0" smtClean="0"/>
              <a:t>One Problem Though….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105400" cy="4187952"/>
          </a:xfrm>
        </p:spPr>
        <p:txBody>
          <a:bodyPr/>
          <a:lstStyle/>
          <a:p>
            <a:r>
              <a:rPr lang="en-US" dirty="0" smtClean="0"/>
              <a:t>Meniscus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 measure it by </a:t>
            </a:r>
          </a:p>
          <a:p>
            <a:pPr lvl="1"/>
            <a:r>
              <a:rPr lang="en-US" dirty="0" smtClean="0"/>
              <a:t>Looking at the bottom</a:t>
            </a:r>
          </a:p>
          <a:p>
            <a:pPr lvl="1"/>
            <a:r>
              <a:rPr lang="en-US" dirty="0" smtClean="0"/>
              <a:t>Of the </a:t>
            </a:r>
            <a:r>
              <a:rPr lang="en-US" dirty="0" err="1" smtClean="0"/>
              <a:t>buldge</a:t>
            </a:r>
            <a:endParaRPr lang="en-US" dirty="0"/>
          </a:p>
        </p:txBody>
      </p:sp>
      <p:pic>
        <p:nvPicPr>
          <p:cNvPr id="17410" name="Picture 2" descr="http://dnrdata.dnr.ne.gov/NeRAIN/images/smen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31320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Measuring Liquid Volume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1292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 rot="-5400000">
            <a:off x="5607050" y="3397251"/>
            <a:ext cx="6707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Images created at http://www.standards.dfes.gov.uk/primaryframework/downloads/SWF/measuring_cylinder.swf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28600" y="746125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What is the volume of water in each cylinder? </a:t>
            </a: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2" cstate="print"/>
          <a:srcRect l="22917" t="27777" r="62500" b="12962"/>
          <a:stretch>
            <a:fillRect/>
          </a:stretch>
        </p:blipFill>
        <p:spPr bwMode="auto">
          <a:xfrm>
            <a:off x="3770313" y="1295400"/>
            <a:ext cx="16748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3" cstate="print"/>
          <a:srcRect l="22917" t="27779" r="62500" b="12962"/>
          <a:stretch>
            <a:fillRect/>
          </a:stretch>
        </p:blipFill>
        <p:spPr bwMode="auto">
          <a:xfrm>
            <a:off x="685800" y="1295400"/>
            <a:ext cx="167322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4" cstate="print"/>
          <a:srcRect l="22917" t="27779" r="62500" b="12962"/>
          <a:stretch>
            <a:fillRect/>
          </a:stretch>
        </p:blipFill>
        <p:spPr bwMode="auto">
          <a:xfrm>
            <a:off x="6858000" y="1295400"/>
            <a:ext cx="1660525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152400" y="6461125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Pay attention to the scales for each cylinder.</a:t>
            </a:r>
          </a:p>
        </p:txBody>
      </p:sp>
      <p:sp>
        <p:nvSpPr>
          <p:cNvPr id="6154" name="WordArt 14"/>
          <p:cNvSpPr>
            <a:spLocks noChangeArrowheads="1" noChangeShapeType="1" noTextEdit="1"/>
          </p:cNvSpPr>
          <p:nvPr/>
        </p:nvSpPr>
        <p:spPr bwMode="auto">
          <a:xfrm>
            <a:off x="762000" y="54864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</a:t>
            </a:r>
          </a:p>
        </p:txBody>
      </p:sp>
      <p:sp>
        <p:nvSpPr>
          <p:cNvPr id="6155" name="WordArt 15"/>
          <p:cNvSpPr>
            <a:spLocks noChangeArrowheads="1" noChangeShapeType="1" noTextEdit="1"/>
          </p:cNvSpPr>
          <p:nvPr/>
        </p:nvSpPr>
        <p:spPr bwMode="auto">
          <a:xfrm>
            <a:off x="3838575" y="54864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</a:t>
            </a:r>
          </a:p>
        </p:txBody>
      </p:sp>
      <p:sp>
        <p:nvSpPr>
          <p:cNvPr id="6156" name="WordArt 16"/>
          <p:cNvSpPr>
            <a:spLocks noChangeArrowheads="1" noChangeShapeType="1" noTextEdit="1"/>
          </p:cNvSpPr>
          <p:nvPr/>
        </p:nvSpPr>
        <p:spPr bwMode="auto">
          <a:xfrm>
            <a:off x="6934200" y="5486400"/>
            <a:ext cx="35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83880" cy="1051560"/>
          </a:xfrm>
        </p:spPr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187952"/>
          </a:xfrm>
        </p:spPr>
        <p:txBody>
          <a:bodyPr/>
          <a:lstStyle/>
          <a:p>
            <a:r>
              <a:rPr lang="en-US" dirty="0" smtClean="0"/>
              <a:t>A characteristic that can be observed or measured without changing the matter’s identity </a:t>
            </a:r>
            <a:endParaRPr lang="en-US" dirty="0"/>
          </a:p>
        </p:txBody>
      </p:sp>
      <p:pic>
        <p:nvPicPr>
          <p:cNvPr id="18434" name="Picture 2" descr="http://exchangedownloads.smarttech.com/public/content/45/459bfdd0-ed0f-4faa-ab67-94b42354abdd/previews/small/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3905250" cy="351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/>
          <a:lstStyle/>
          <a:p>
            <a:r>
              <a:rPr lang="en-US" dirty="0" smtClean="0"/>
              <a:t>DO NOT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83880" cy="4187952"/>
          </a:xfrm>
        </p:spPr>
        <p:txBody>
          <a:bodyPr/>
          <a:lstStyle/>
          <a:p>
            <a:r>
              <a:rPr lang="en-US" dirty="0" smtClean="0"/>
              <a:t>Examples of Physical Properties</a:t>
            </a:r>
          </a:p>
          <a:p>
            <a:pPr lvl="1"/>
            <a:r>
              <a:rPr lang="en-US" dirty="0" smtClean="0"/>
              <a:t>States of matter (gas, liquid, solid)</a:t>
            </a:r>
          </a:p>
          <a:p>
            <a:pPr lvl="1"/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Malleability</a:t>
            </a:r>
          </a:p>
          <a:p>
            <a:pPr lvl="1"/>
            <a:r>
              <a:rPr lang="en-US" dirty="0" smtClean="0"/>
              <a:t>Ductility </a:t>
            </a:r>
          </a:p>
          <a:p>
            <a:pPr lvl="1"/>
            <a:r>
              <a:rPr lang="en-US" dirty="0" smtClean="0"/>
              <a:t>Magnetism</a:t>
            </a:r>
          </a:p>
          <a:p>
            <a:pPr lvl="1"/>
            <a:r>
              <a:rPr lang="en-US" dirty="0" smtClean="0"/>
              <a:t>Thermal Conductivity</a:t>
            </a:r>
          </a:p>
          <a:p>
            <a:pPr lvl="1"/>
            <a:r>
              <a:rPr lang="en-US" dirty="0" smtClean="0"/>
              <a:t>Solubility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1018</TotalTime>
  <Words>292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What’s the “Matter”</vt:lpstr>
      <vt:lpstr>What is Matter Really?</vt:lpstr>
      <vt:lpstr>Mass           vs         Weight</vt:lpstr>
      <vt:lpstr>Volume</vt:lpstr>
      <vt:lpstr>One Problem Though….</vt:lpstr>
      <vt:lpstr>Slide 6</vt:lpstr>
      <vt:lpstr>Properties of Matter</vt:lpstr>
      <vt:lpstr>Physical Properties</vt:lpstr>
      <vt:lpstr>DO NOT WRITE</vt:lpstr>
      <vt:lpstr>Density</vt:lpstr>
      <vt:lpstr>Special Physical Properties</vt:lpstr>
      <vt:lpstr>Specific Heat</vt:lpstr>
      <vt:lpstr>Solubility</vt:lpstr>
      <vt:lpstr>Magnetism</vt:lpstr>
      <vt:lpstr>Ductility</vt:lpstr>
      <vt:lpstr>Malleability</vt:lpstr>
      <vt:lpstr>Electrical Conductivity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“Matter”</dc:title>
  <dc:creator>Taylor</dc:creator>
  <cp:lastModifiedBy>Taylor</cp:lastModifiedBy>
  <cp:revision>13</cp:revision>
  <dcterms:created xsi:type="dcterms:W3CDTF">2011-09-23T21:38:06Z</dcterms:created>
  <dcterms:modified xsi:type="dcterms:W3CDTF">2011-10-06T22:34:46Z</dcterms:modified>
</cp:coreProperties>
</file>