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1FB-1DA7-4139-9B24-3B71C9D5B2ED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053B-4F44-4AE3-A7CF-709E808DB8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1FB-1DA7-4139-9B24-3B71C9D5B2ED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053B-4F44-4AE3-A7CF-709E808D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1FB-1DA7-4139-9B24-3B71C9D5B2ED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053B-4F44-4AE3-A7CF-709E808D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1FB-1DA7-4139-9B24-3B71C9D5B2ED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053B-4F44-4AE3-A7CF-709E808D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1FB-1DA7-4139-9B24-3B71C9D5B2ED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053B-4F44-4AE3-A7CF-709E808DB8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1FB-1DA7-4139-9B24-3B71C9D5B2ED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053B-4F44-4AE3-A7CF-709E808D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1FB-1DA7-4139-9B24-3B71C9D5B2ED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053B-4F44-4AE3-A7CF-709E808D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1FB-1DA7-4139-9B24-3B71C9D5B2ED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053B-4F44-4AE3-A7CF-709E808D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1FB-1DA7-4139-9B24-3B71C9D5B2ED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053B-4F44-4AE3-A7CF-709E808D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11FB-1DA7-4139-9B24-3B71C9D5B2ED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053B-4F44-4AE3-A7CF-709E808DB8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2F711FB-1DA7-4139-9B24-3B71C9D5B2ED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493053B-4F44-4AE3-A7CF-709E808DB8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2F711FB-1DA7-4139-9B24-3B71C9D5B2ED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493053B-4F44-4AE3-A7CF-709E808DB8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Grouping the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15: Nitrogen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2296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Group contains: </a:t>
            </a:r>
            <a:r>
              <a:rPr lang="en-US" dirty="0" smtClean="0"/>
              <a:t> 2 nonmetals, 2 metalloids, 1 metal</a:t>
            </a:r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Electrons in outer level: </a:t>
            </a:r>
            <a:r>
              <a:rPr lang="en-US" dirty="0" smtClean="0"/>
              <a:t> 5</a:t>
            </a:r>
            <a:endParaRPr lang="en-US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Reactivity:</a:t>
            </a:r>
            <a:r>
              <a:rPr lang="en-US" dirty="0" smtClean="0"/>
              <a:t> Varies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Other Info: </a:t>
            </a:r>
            <a:r>
              <a:rPr lang="en-US" dirty="0" smtClean="0"/>
              <a:t>Solid at room temp (except nitrogen)</a:t>
            </a:r>
          </a:p>
          <a:p>
            <a:endParaRPr lang="en-US" dirty="0" smtClean="0"/>
          </a:p>
          <a:p>
            <a:r>
              <a:rPr lang="en-US" b="1" u="sng" dirty="0" smtClean="0"/>
              <a:t>Elements: </a:t>
            </a:r>
            <a:r>
              <a:rPr lang="en-US" dirty="0" smtClean="0"/>
              <a:t> Nitrogen, Phosphorus, Arsenic</a:t>
            </a:r>
            <a:endParaRPr lang="en-US" b="1" u="sng" dirty="0" smtClean="0"/>
          </a:p>
        </p:txBody>
      </p:sp>
      <p:pic>
        <p:nvPicPr>
          <p:cNvPr id="24578" name="Picture 2" descr="http://www.learner.org/interactives/periodic/images/nitrog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514600"/>
            <a:ext cx="2800350" cy="1495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16: Oxygen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32391"/>
            <a:ext cx="82296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Group contains: </a:t>
            </a:r>
            <a:r>
              <a:rPr lang="en-US" dirty="0" smtClean="0"/>
              <a:t> 3 nonmetals, 1 metalloid, 1 metal</a:t>
            </a:r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Electrons in outer level: </a:t>
            </a:r>
            <a:r>
              <a:rPr lang="en-US" dirty="0" smtClean="0"/>
              <a:t> </a:t>
            </a:r>
            <a:r>
              <a:rPr lang="en-US" dirty="0" smtClean="0"/>
              <a:t>Six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Reactivity:</a:t>
            </a:r>
            <a:r>
              <a:rPr lang="en-US" dirty="0" smtClean="0"/>
              <a:t> Reactive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Other Info: </a:t>
            </a:r>
            <a:r>
              <a:rPr lang="en-US" dirty="0" smtClean="0"/>
              <a:t>Solid at room temp except oxygen</a:t>
            </a:r>
          </a:p>
          <a:p>
            <a:endParaRPr lang="en-US" dirty="0" smtClean="0"/>
          </a:p>
          <a:p>
            <a:r>
              <a:rPr lang="en-US" b="1" u="sng" dirty="0" smtClean="0"/>
              <a:t>Elements: </a:t>
            </a:r>
            <a:r>
              <a:rPr lang="en-US" dirty="0" smtClean="0"/>
              <a:t> Oxygen, Sulfur </a:t>
            </a:r>
            <a:endParaRPr lang="en-US" b="1" u="sng" dirty="0" smtClean="0"/>
          </a:p>
        </p:txBody>
      </p:sp>
      <p:pic>
        <p:nvPicPr>
          <p:cNvPr id="23554" name="Picture 2" descr="http://www.learner.org/interactives/periodic/images/oxyg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352800"/>
            <a:ext cx="2800350" cy="1495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17: Halogen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229600" cy="4625609"/>
          </a:xfrm>
        </p:spPr>
        <p:txBody>
          <a:bodyPr/>
          <a:lstStyle/>
          <a:p>
            <a:r>
              <a:rPr lang="en-US" b="1" u="sng" dirty="0" smtClean="0"/>
              <a:t>Group contains: </a:t>
            </a:r>
            <a:r>
              <a:rPr lang="en-US" dirty="0" smtClean="0"/>
              <a:t> nonmetals</a:t>
            </a:r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Electrons in outer level: </a:t>
            </a:r>
            <a:r>
              <a:rPr lang="en-US" dirty="0" smtClean="0"/>
              <a:t> </a:t>
            </a:r>
            <a:r>
              <a:rPr lang="en-US" dirty="0" smtClean="0"/>
              <a:t>Seven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Reactivity:</a:t>
            </a:r>
            <a:r>
              <a:rPr lang="en-US" dirty="0" smtClean="0"/>
              <a:t> Very Reactive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Other Info: </a:t>
            </a:r>
            <a:r>
              <a:rPr lang="en-US" dirty="0" smtClean="0"/>
              <a:t>Poor conductors and violent</a:t>
            </a:r>
          </a:p>
          <a:p>
            <a:endParaRPr lang="en-US" dirty="0" smtClean="0"/>
          </a:p>
          <a:p>
            <a:r>
              <a:rPr lang="en-US" b="1" u="sng" dirty="0" smtClean="0"/>
              <a:t>Elements: </a:t>
            </a:r>
            <a:r>
              <a:rPr lang="en-US" dirty="0" smtClean="0"/>
              <a:t> Fluorine, Chlorine, Bromine</a:t>
            </a:r>
            <a:endParaRPr lang="en-US" b="1" u="sng" dirty="0" smtClean="0"/>
          </a:p>
        </p:txBody>
      </p:sp>
      <p:pic>
        <p:nvPicPr>
          <p:cNvPr id="22530" name="Picture 2" descr="Halogens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0400" y="1828800"/>
            <a:ext cx="34036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18: Noble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Group contains: </a:t>
            </a:r>
            <a:r>
              <a:rPr lang="en-US" dirty="0" smtClean="0"/>
              <a:t> nonmetal</a:t>
            </a:r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Electrons in outer level: </a:t>
            </a:r>
            <a:r>
              <a:rPr lang="en-US" dirty="0" smtClean="0"/>
              <a:t> </a:t>
            </a:r>
            <a:r>
              <a:rPr lang="en-US" dirty="0" smtClean="0"/>
              <a:t>Eight except Helium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Reactivity:</a:t>
            </a:r>
            <a:r>
              <a:rPr lang="en-US" dirty="0" smtClean="0"/>
              <a:t> </a:t>
            </a:r>
            <a:r>
              <a:rPr lang="en-US" dirty="0" err="1" smtClean="0"/>
              <a:t>UnReactive</a:t>
            </a:r>
            <a:endParaRPr lang="en-US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Other Info: </a:t>
            </a:r>
            <a:r>
              <a:rPr lang="en-US" dirty="0" smtClean="0"/>
              <a:t>colorless, odorless gases</a:t>
            </a:r>
          </a:p>
          <a:p>
            <a:endParaRPr lang="en-US" dirty="0" smtClean="0"/>
          </a:p>
          <a:p>
            <a:r>
              <a:rPr lang="en-US" b="1" u="sng" dirty="0" smtClean="0"/>
              <a:t>Elements: </a:t>
            </a:r>
            <a:r>
              <a:rPr lang="en-US" dirty="0" smtClean="0"/>
              <a:t> Neon, Argon, Krypton</a:t>
            </a:r>
            <a:endParaRPr lang="en-US" b="1" u="sng" dirty="0" smtClean="0"/>
          </a:p>
        </p:txBody>
      </p:sp>
      <p:pic>
        <p:nvPicPr>
          <p:cNvPr id="21506" name="Picture 2" descr="Inert gases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914400"/>
            <a:ext cx="2590800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vertical columns in a periodic table called?</a:t>
            </a:r>
          </a:p>
          <a:p>
            <a:pPr lvl="1"/>
            <a:r>
              <a:rPr lang="en-US" dirty="0" smtClean="0"/>
              <a:t>Groups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Each group, has elements in it that are similar and that’s why they are grouped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Electrons in outer level: </a:t>
            </a:r>
            <a:r>
              <a:rPr lang="en-US" dirty="0" smtClean="0"/>
              <a:t> </a:t>
            </a:r>
            <a:r>
              <a:rPr lang="en-US" dirty="0" smtClean="0"/>
              <a:t>One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Reactivity: </a:t>
            </a:r>
            <a:r>
              <a:rPr lang="en-US" dirty="0" smtClean="0"/>
              <a:t> Reactive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Other Info:</a:t>
            </a:r>
            <a:r>
              <a:rPr lang="en-US" dirty="0" smtClean="0"/>
              <a:t> colorless, odorless at room temp</a:t>
            </a:r>
          </a:p>
        </p:txBody>
      </p:sp>
      <p:pic>
        <p:nvPicPr>
          <p:cNvPr id="5122" name="Picture 2" descr="http://periodictable.com/Samples/001.x3/s9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533900"/>
            <a:ext cx="2324100" cy="232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1: Alkali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Group contains: </a:t>
            </a:r>
            <a:r>
              <a:rPr lang="en-US" dirty="0" smtClean="0"/>
              <a:t> metals</a:t>
            </a:r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Electrons in outer level: </a:t>
            </a:r>
            <a:r>
              <a:rPr lang="en-US" dirty="0" smtClean="0"/>
              <a:t> </a:t>
            </a:r>
            <a:r>
              <a:rPr lang="en-US" dirty="0" smtClean="0"/>
              <a:t>One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Reactivity:</a:t>
            </a:r>
            <a:r>
              <a:rPr lang="en-US" dirty="0" smtClean="0"/>
              <a:t> Very Reactive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Other Info:</a:t>
            </a:r>
            <a:r>
              <a:rPr lang="en-US" dirty="0" smtClean="0"/>
              <a:t> soft, silver color, shiny</a:t>
            </a:r>
          </a:p>
          <a:p>
            <a:endParaRPr lang="en-US" dirty="0" smtClean="0"/>
          </a:p>
          <a:p>
            <a:r>
              <a:rPr lang="en-US" b="1" u="sng" dirty="0" smtClean="0"/>
              <a:t>Elements: </a:t>
            </a:r>
            <a:r>
              <a:rPr lang="en-US" dirty="0" smtClean="0"/>
              <a:t>Lithium, Sodium, Potassium</a:t>
            </a:r>
            <a:endParaRPr lang="en-US" b="1" u="sng" dirty="0" smtClean="0"/>
          </a:p>
        </p:txBody>
      </p:sp>
      <p:pic>
        <p:nvPicPr>
          <p:cNvPr id="4098" name="Picture 2" descr="http://www.chem4kids.com/files/art/elem_alkalimeta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7600" y="1981200"/>
            <a:ext cx="29464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2: Alkaline-Earth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229600" cy="4625609"/>
          </a:xfrm>
        </p:spPr>
        <p:txBody>
          <a:bodyPr/>
          <a:lstStyle/>
          <a:p>
            <a:r>
              <a:rPr lang="en-US" b="1" u="sng" dirty="0" smtClean="0"/>
              <a:t>Group contains: </a:t>
            </a:r>
            <a:r>
              <a:rPr lang="en-US" dirty="0" smtClean="0"/>
              <a:t> metals</a:t>
            </a:r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Electrons in outer level: </a:t>
            </a:r>
            <a:r>
              <a:rPr lang="en-US" dirty="0" smtClean="0"/>
              <a:t> </a:t>
            </a:r>
            <a:r>
              <a:rPr lang="en-US" dirty="0" smtClean="0"/>
              <a:t>Two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Reactivity:</a:t>
            </a:r>
            <a:r>
              <a:rPr lang="en-US" dirty="0" smtClean="0"/>
              <a:t> Very Reactive: less than alkali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Other Info:</a:t>
            </a:r>
            <a:r>
              <a:rPr lang="en-US" dirty="0" smtClean="0"/>
              <a:t> silver, less reactive</a:t>
            </a:r>
          </a:p>
          <a:p>
            <a:endParaRPr lang="en-US" dirty="0" smtClean="0"/>
          </a:p>
          <a:p>
            <a:r>
              <a:rPr lang="en-US" b="1" u="sng" dirty="0" smtClean="0"/>
              <a:t>Elements: </a:t>
            </a:r>
            <a:r>
              <a:rPr lang="en-US" dirty="0" smtClean="0"/>
              <a:t>Beryllium, Calcium, Magnesium</a:t>
            </a:r>
            <a:endParaRPr lang="en-US" b="1" u="sng" dirty="0" smtClean="0"/>
          </a:p>
        </p:txBody>
      </p:sp>
      <p:pic>
        <p:nvPicPr>
          <p:cNvPr id="3074" name="Picture 2" descr="http://www.chem4kids.com/files/art/elem_alkaliearth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181100"/>
            <a:ext cx="3200400" cy="24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3-12: Transition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229600" cy="4625609"/>
          </a:xfrm>
        </p:spPr>
        <p:txBody>
          <a:bodyPr/>
          <a:lstStyle/>
          <a:p>
            <a:r>
              <a:rPr lang="en-US" b="1" u="sng" dirty="0" smtClean="0"/>
              <a:t>Group contains: </a:t>
            </a:r>
            <a:r>
              <a:rPr lang="en-US" dirty="0" smtClean="0"/>
              <a:t> metals</a:t>
            </a:r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Electrons in outer level: </a:t>
            </a:r>
            <a:r>
              <a:rPr lang="en-US" dirty="0" smtClean="0"/>
              <a:t> </a:t>
            </a:r>
            <a:r>
              <a:rPr lang="en-US" dirty="0" smtClean="0"/>
              <a:t>One or Two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Reactivity:</a:t>
            </a:r>
            <a:r>
              <a:rPr lang="en-US" dirty="0" smtClean="0"/>
              <a:t> Reactive: less than alkaline- earth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Other Info:</a:t>
            </a:r>
            <a:r>
              <a:rPr lang="en-US" dirty="0" smtClean="0"/>
              <a:t> shiny, conductors</a:t>
            </a:r>
          </a:p>
          <a:p>
            <a:endParaRPr lang="en-US" dirty="0" smtClean="0"/>
          </a:p>
          <a:p>
            <a:r>
              <a:rPr lang="en-US" b="1" u="sng" dirty="0" smtClean="0"/>
              <a:t>Elements: </a:t>
            </a:r>
            <a:r>
              <a:rPr lang="en-US" dirty="0" smtClean="0"/>
              <a:t>Iron, Mercury, Tungsten</a:t>
            </a:r>
            <a:endParaRPr lang="en-US" b="1" u="sng" dirty="0" smtClean="0"/>
          </a:p>
        </p:txBody>
      </p:sp>
      <p:pic>
        <p:nvPicPr>
          <p:cNvPr id="2050" name="Picture 2" descr="Transition metals i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143000"/>
            <a:ext cx="2667000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Transitions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962400" cy="4625609"/>
          </a:xfrm>
        </p:spPr>
        <p:txBody>
          <a:bodyPr/>
          <a:lstStyle/>
          <a:p>
            <a:r>
              <a:rPr lang="en-US" b="1" u="sng" dirty="0" smtClean="0"/>
              <a:t>Lanthanides: </a:t>
            </a:r>
          </a:p>
          <a:p>
            <a:pPr>
              <a:buNone/>
            </a:pPr>
            <a:endParaRPr lang="en-US" b="1" u="sng" dirty="0" smtClean="0"/>
          </a:p>
          <a:p>
            <a:pPr lvl="1"/>
            <a:r>
              <a:rPr lang="en-US" dirty="0" smtClean="0"/>
              <a:t>Top row, shiny, reactive</a:t>
            </a:r>
          </a:p>
          <a:p>
            <a:pPr lvl="1"/>
            <a:r>
              <a:rPr lang="en-US" dirty="0" smtClean="0"/>
              <a:t>Used a lot to make steel</a:t>
            </a:r>
          </a:p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b="1" u="sng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828800"/>
            <a:ext cx="39624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b="1" u="sng" dirty="0" smtClean="0"/>
              <a:t>Actinides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lang="en-US" sz="2800" dirty="0" smtClean="0"/>
              <a:t>Bottom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row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lang="en-US" sz="2800" noProof="0" dirty="0" smtClean="0"/>
              <a:t>Very Reactive and unstable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ttp://hermes.int.pan.wroc.pl/zbm/research/perio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337812"/>
            <a:ext cx="4610100" cy="2520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13: Boron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229600" cy="4625609"/>
          </a:xfrm>
        </p:spPr>
        <p:txBody>
          <a:bodyPr/>
          <a:lstStyle/>
          <a:p>
            <a:r>
              <a:rPr lang="en-US" b="1" u="sng" dirty="0" smtClean="0"/>
              <a:t>Group contains: </a:t>
            </a:r>
            <a:r>
              <a:rPr lang="en-US" dirty="0" smtClean="0"/>
              <a:t> 1 metal &amp; 4 metals</a:t>
            </a:r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Electrons in outer level: </a:t>
            </a:r>
            <a:r>
              <a:rPr lang="en-US" dirty="0" smtClean="0"/>
              <a:t> </a:t>
            </a:r>
            <a:r>
              <a:rPr lang="en-US" dirty="0" smtClean="0"/>
              <a:t>Three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Reactivity:</a:t>
            </a:r>
            <a:r>
              <a:rPr lang="en-US" dirty="0" smtClean="0"/>
              <a:t> Reactive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Other Info: </a:t>
            </a:r>
            <a:r>
              <a:rPr lang="en-US" dirty="0" smtClean="0"/>
              <a:t>Solid at room temp</a:t>
            </a:r>
          </a:p>
          <a:p>
            <a:endParaRPr lang="en-US" dirty="0" smtClean="0"/>
          </a:p>
          <a:p>
            <a:r>
              <a:rPr lang="en-US" b="1" u="sng" dirty="0" smtClean="0"/>
              <a:t>Elements: </a:t>
            </a:r>
            <a:r>
              <a:rPr lang="en-US" dirty="0" smtClean="0"/>
              <a:t> Boron, Aluminum, Gallium</a:t>
            </a:r>
            <a:endParaRPr lang="en-US" b="1" u="sng" dirty="0" smtClean="0"/>
          </a:p>
        </p:txBody>
      </p:sp>
      <p:pic>
        <p:nvPicPr>
          <p:cNvPr id="26626" name="Picture 2" descr="http://www.learner.org/interactives/periodic/images/bor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4414" y="3429000"/>
            <a:ext cx="3085736" cy="164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14: Carbon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Group contains: </a:t>
            </a:r>
            <a:r>
              <a:rPr lang="en-US" dirty="0" smtClean="0"/>
              <a:t> 1 nonmetal, 2 metalloids, 2 metals</a:t>
            </a:r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Electrons in outer level: </a:t>
            </a:r>
            <a:r>
              <a:rPr lang="en-US" dirty="0" smtClean="0"/>
              <a:t> </a:t>
            </a:r>
            <a:r>
              <a:rPr lang="en-US" dirty="0" smtClean="0"/>
              <a:t>Four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Reactivity:</a:t>
            </a:r>
            <a:r>
              <a:rPr lang="en-US" dirty="0" smtClean="0"/>
              <a:t> Varies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Other Info: </a:t>
            </a:r>
            <a:r>
              <a:rPr lang="en-US" dirty="0" smtClean="0"/>
              <a:t>Solid at room temp</a:t>
            </a:r>
          </a:p>
          <a:p>
            <a:endParaRPr lang="en-US" dirty="0" smtClean="0"/>
          </a:p>
          <a:p>
            <a:r>
              <a:rPr lang="en-US" b="1" u="sng" dirty="0" smtClean="0"/>
              <a:t>Elements: </a:t>
            </a:r>
            <a:r>
              <a:rPr lang="en-US" dirty="0" smtClean="0"/>
              <a:t> Carbon, Silicon, Tin</a:t>
            </a:r>
            <a:endParaRPr lang="en-US" b="1" u="sng" dirty="0" smtClean="0"/>
          </a:p>
        </p:txBody>
      </p:sp>
      <p:pic>
        <p:nvPicPr>
          <p:cNvPr id="25606" name="Picture 6" descr="Illustration highlighting the carbon family o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2878" y="3228974"/>
            <a:ext cx="3371122" cy="1800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59</TotalTime>
  <Words>410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Grouping the Elements</vt:lpstr>
      <vt:lpstr>Questions</vt:lpstr>
      <vt:lpstr>Hydrogen</vt:lpstr>
      <vt:lpstr>Group 1: Alkali Metals</vt:lpstr>
      <vt:lpstr>Group 2: Alkaline-Earth Metals</vt:lpstr>
      <vt:lpstr>Group 3-12: Transition Metals</vt:lpstr>
      <vt:lpstr>Special Transitions </vt:lpstr>
      <vt:lpstr>Group 13: Boron Group</vt:lpstr>
      <vt:lpstr>Group 14: Carbon Group</vt:lpstr>
      <vt:lpstr>Group 15: Nitrogen Group</vt:lpstr>
      <vt:lpstr>Group 16: Oxygen Group</vt:lpstr>
      <vt:lpstr>Group 17: Halogen Group</vt:lpstr>
      <vt:lpstr>Group 18: Noble Gases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Grouping the Elements</dc:title>
  <dc:creator>Taylor</dc:creator>
  <cp:lastModifiedBy>Taylor</cp:lastModifiedBy>
  <cp:revision>7</cp:revision>
  <dcterms:created xsi:type="dcterms:W3CDTF">2011-11-11T15:03:41Z</dcterms:created>
  <dcterms:modified xsi:type="dcterms:W3CDTF">2011-11-11T16:03:01Z</dcterms:modified>
</cp:coreProperties>
</file>