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5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41" d="100"/>
          <a:sy n="41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A3F585-B93F-48D3-A619-640204F8B9C6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730A957-EE74-4F93-8248-D1EC744C6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306D-1528-4D22-A7F8-5994A0BB431A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8E5A-AFBE-47C6-89C1-37A3A04E6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90467-DA6A-4B57-89FC-6252B48E5B44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3A8DF-C1C6-4103-B7EE-0A104F443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AC6AE-C083-44F1-B7D4-BC2CC36ED343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77820-FBB3-40D4-B17A-AF1AC311F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F16E19-757B-4725-8231-704C074476EE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B449F-B1BC-447E-84E8-F206DC9A3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E134A7-B3FB-449A-8999-DC1EF834C6D9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7AA190-2347-425E-8F0A-CBDBE7E5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1C8494-0372-4DA2-8BD1-62D4DC534499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7A6D86-D7EA-4D9F-817B-8974DB693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578CFA-F464-4279-A037-7D9CE1BCC065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A78317-8AE8-4768-8D89-DD47C0E80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91EA-0178-4A47-9086-A30151E53570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BBFE-32D8-4908-828C-F49EEB067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81F2EC-DAEA-4B4C-BEB4-907802A739C1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E8C059-4F5D-4D21-AB21-D780419F4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96BA4C-2EF1-42A1-9C12-9E8FF8557ACE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E88BC3-91DF-44B1-B9B3-436DBEFDA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5F681D8-98C0-490C-871A-B75A61DF5441}" type="datetimeFigureOut">
              <a:rPr lang="en-US"/>
              <a:pPr>
                <a:defRPr/>
              </a:pPr>
              <a:t>12/13/2011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47A0599-FC0F-4D93-9527-B843ED44F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edu.glogster.com/media/3/9/42/60/9426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8" descr="http://www.stevespanglerscience.com/uploads/images/Steve-Spangler-on-the-Ellen-Degeneres-Show-with-Elephants-Toothpaste-20101029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2590800" y="2209800"/>
            <a:ext cx="2971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latin typeface="Lucida Sans Unicode" pitchFamily="34" charset="0"/>
              </a:rPr>
              <a:t>Chemical</a:t>
            </a:r>
          </a:p>
          <a:p>
            <a:pPr algn="ctr"/>
            <a:r>
              <a:rPr lang="en-US" sz="4400">
                <a:solidFill>
                  <a:schemeClr val="bg1"/>
                </a:solidFill>
                <a:latin typeface="Lucida Sans Unicode" pitchFamily="34" charset="0"/>
              </a:rPr>
              <a:t>Reactions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1" name="Picture 2" descr="https://elfordchemistry.wikispaces.com/file/view/Chemical-Equations.jpg/64886630/Chemical-Equa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555" name="Picture 2" descr="http://www.mikeblaber.org/oldwine/chm1045/notes/Stoich/Equation/balance4.gif"/>
          <p:cNvPicPr>
            <a:picLocks noChangeAspect="1" noChangeArrowheads="1"/>
          </p:cNvPicPr>
          <p:nvPr/>
        </p:nvPicPr>
        <p:blipFill>
          <a:blip r:embed="rId2"/>
          <a:srcRect r="652" b="68484"/>
          <a:stretch>
            <a:fillRect/>
          </a:stretch>
        </p:blipFill>
        <p:spPr bwMode="auto">
          <a:xfrm>
            <a:off x="914400" y="3048000"/>
            <a:ext cx="754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law that states that mass cannot be created or destroyed</a:t>
            </a:r>
          </a:p>
          <a:p>
            <a:endParaRPr lang="en-US" smtClean="0"/>
          </a:p>
          <a:p>
            <a:r>
              <a:rPr lang="en-US" smtClean="0"/>
              <a:t>That means the total mass of the reactants equals that of the mass of the products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Law of Conservation of Mass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Step 1: Count the Atoms on each side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H</a:t>
            </a:r>
            <a:r>
              <a:rPr lang="en-US" baseline="-25000" smtClean="0"/>
              <a:t>2</a:t>
            </a:r>
            <a:r>
              <a:rPr lang="en-US" smtClean="0"/>
              <a:t> + O</a:t>
            </a:r>
            <a:r>
              <a:rPr lang="en-US" baseline="-25000" smtClean="0"/>
              <a:t>2</a:t>
            </a:r>
            <a:r>
              <a:rPr lang="en-US" smtClean="0"/>
              <a:t>               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H=			H=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	0=			0=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Balance Equations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35814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Balance Equations</a:t>
            </a:r>
            <a:endParaRPr lang="en-US" dirty="0"/>
          </a:p>
        </p:txBody>
      </p:sp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Step 2: Balance one element at a time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H</a:t>
            </a:r>
            <a:r>
              <a:rPr lang="en-US" baseline="-25000" smtClean="0"/>
              <a:t>2</a:t>
            </a:r>
            <a:r>
              <a:rPr lang="en-US" smtClean="0"/>
              <a:t> + O</a:t>
            </a:r>
            <a:r>
              <a:rPr lang="en-US" baseline="-25000" smtClean="0"/>
              <a:t>2</a:t>
            </a:r>
            <a:r>
              <a:rPr lang="en-US" smtClean="0"/>
              <a:t>                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H=2			H=2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			0=2			0=1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35814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Balance Equations</a:t>
            </a:r>
            <a:endParaRPr lang="en-US" dirty="0"/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Step 3: Balance the next element now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H</a:t>
            </a:r>
            <a:r>
              <a:rPr lang="en-US" baseline="-25000" smtClean="0"/>
              <a:t>2</a:t>
            </a:r>
            <a:r>
              <a:rPr lang="en-US" smtClean="0"/>
              <a:t> + O</a:t>
            </a:r>
            <a:r>
              <a:rPr lang="en-US" baseline="-25000" smtClean="0"/>
              <a:t>2</a:t>
            </a:r>
            <a:r>
              <a:rPr lang="en-US" smtClean="0"/>
              <a:t>               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H=2			H=2 </a:t>
            </a:r>
            <a:r>
              <a:rPr lang="en-US" smtClean="0">
                <a:solidFill>
                  <a:srgbClr val="FF0000"/>
                </a:solidFill>
              </a:rPr>
              <a:t>4</a:t>
            </a:r>
            <a:endParaRPr lang="en-US" smtClean="0"/>
          </a:p>
          <a:p>
            <a:pPr>
              <a:buFont typeface="Wingdings 3" pitchFamily="18" charset="2"/>
              <a:buNone/>
            </a:pPr>
            <a:r>
              <a:rPr lang="en-US" smtClean="0"/>
              <a:t>			0=2			0=1 </a:t>
            </a:r>
            <a:r>
              <a:rPr lang="en-US" smtClean="0">
                <a:solidFill>
                  <a:srgbClr val="FF0000"/>
                </a:solidFill>
              </a:rPr>
              <a:t>2</a:t>
            </a:r>
            <a:endParaRPr lang="en-US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35814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638800" y="4343400"/>
            <a:ext cx="2286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638800" y="4800600"/>
            <a:ext cx="1524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lvl="2"/>
            <a:r>
              <a:rPr lang="en-US" sz="3200" smtClean="0"/>
              <a:t>Na + Cl</a:t>
            </a:r>
            <a:r>
              <a:rPr lang="en-US" sz="3200" baseline="-25000" smtClean="0"/>
              <a:t>2</a:t>
            </a:r>
            <a:r>
              <a:rPr lang="en-US" sz="3200" smtClean="0"/>
              <a:t>               NaCl</a:t>
            </a:r>
            <a:r>
              <a:rPr lang="en-US" sz="3200" baseline="-25000" smtClean="0"/>
              <a:t> </a:t>
            </a:r>
          </a:p>
          <a:p>
            <a:pPr lvl="2"/>
            <a:endParaRPr lang="en-US" sz="3200" baseline="-25000" smtClean="0"/>
          </a:p>
          <a:p>
            <a:pPr lvl="2"/>
            <a:endParaRPr lang="en-US" sz="3200" baseline="-25000" smtClean="0"/>
          </a:p>
          <a:p>
            <a:pPr lvl="2"/>
            <a:endParaRPr lang="en-US" sz="3200" baseline="-25000" smtClean="0"/>
          </a:p>
          <a:p>
            <a:pPr lvl="2"/>
            <a:endParaRPr lang="en-US" sz="3200" baseline="-25000" smtClean="0"/>
          </a:p>
          <a:p>
            <a:pPr lvl="2"/>
            <a:r>
              <a:rPr lang="en-US" sz="3200" smtClean="0"/>
              <a:t>Mg + N</a:t>
            </a:r>
            <a:r>
              <a:rPr lang="en-US" sz="3200" baseline="-25000" smtClean="0"/>
              <a:t>2 </a:t>
            </a:r>
            <a:r>
              <a:rPr lang="en-US" sz="3200" smtClean="0"/>
              <a:t>               Mg</a:t>
            </a:r>
            <a:r>
              <a:rPr lang="en-US" sz="3200" baseline="-25000" smtClean="0"/>
              <a:t>3</a:t>
            </a:r>
            <a:r>
              <a:rPr lang="en-US" sz="3200" smtClean="0"/>
              <a:t>N</a:t>
            </a:r>
            <a:r>
              <a:rPr lang="en-US" sz="3200" baseline="-25000" smtClean="0"/>
              <a:t>2                       </a:t>
            </a:r>
            <a:r>
              <a:rPr lang="en-US" sz="4400" smtClean="0"/>
              <a:t> </a:t>
            </a:r>
            <a:r>
              <a:rPr lang="en-US" sz="3200" smtClean="0"/>
              <a:t> </a:t>
            </a:r>
          </a:p>
          <a:p>
            <a:endParaRPr lang="en-US" smtClean="0"/>
          </a:p>
          <a:p>
            <a:pPr lvl="4"/>
            <a:endParaRPr lang="en-US" sz="36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52800" y="2209800"/>
            <a:ext cx="144780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52800" y="4343400"/>
            <a:ext cx="1447800" cy="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lvl="5">
              <a:defRPr/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 +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 ---&gt;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+ CO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(A harder one)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Chemical Reactions</a:t>
            </a:r>
            <a:endParaRPr lang="en-US" dirty="0"/>
          </a:p>
        </p:txBody>
      </p:sp>
      <p:sp>
        <p:nvSpPr>
          <p:cNvPr id="30722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en-US" b="1" smtClean="0"/>
              <a:t>Synthesis Reaction- </a:t>
            </a:r>
            <a:r>
              <a:rPr lang="en-US" smtClean="0"/>
              <a:t>2 or more substances combine to form a new compound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endParaRPr lang="en-US" smtClean="0"/>
          </a:p>
          <a:p>
            <a:pPr marL="623888" indent="-514350">
              <a:buFont typeface="Wingdings 3" pitchFamily="18" charset="2"/>
              <a:buNone/>
            </a:pPr>
            <a:endParaRPr lang="en-US" smtClean="0"/>
          </a:p>
          <a:p>
            <a:pPr marL="623888" indent="-514350">
              <a:buFont typeface="Wingdings 3" pitchFamily="18" charset="2"/>
              <a:buNone/>
            </a:pPr>
            <a:r>
              <a:rPr lang="en-US" smtClean="0"/>
              <a:t>Example: </a:t>
            </a:r>
          </a:p>
          <a:p>
            <a:pPr marL="623888" indent="-514350">
              <a:buFont typeface="Wingdings 3" pitchFamily="18" charset="2"/>
              <a:buNone/>
            </a:pPr>
            <a:r>
              <a:rPr lang="en-US" smtClean="0"/>
              <a:t>	</a:t>
            </a:r>
          </a:p>
          <a:p>
            <a:pPr marL="623888" indent="-514350">
              <a:buFont typeface="Wingdings 3" pitchFamily="18" charset="2"/>
              <a:buNone/>
            </a:pPr>
            <a:r>
              <a:rPr lang="en-US" smtClean="0"/>
              <a:t>		2Na + Cl</a:t>
            </a:r>
            <a:r>
              <a:rPr lang="en-US" baseline="-25000" smtClean="0"/>
              <a:t>2</a:t>
            </a:r>
            <a:r>
              <a:rPr lang="en-US" smtClean="0"/>
              <a:t>  ----&gt;  2 NaCl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Chemical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i="1" smtClean="0"/>
              <a:t>Each fall, a beautiful change takes place when leaves turn colors. You see bright oranges and yellows that had been hidden by green all summer. What causes this change?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Think about this…..</a:t>
            </a:r>
            <a:endParaRPr lang="en-US" dirty="0"/>
          </a:p>
        </p:txBody>
      </p:sp>
      <p:pic>
        <p:nvPicPr>
          <p:cNvPr id="14339" name="Picture 2" descr="http://theskateboardmag.com/content/blogs/rodent/fall-tre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-228600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t3.gstatic.com/images?q=tbn:ANd9GcRkjXY6zT8ZCY8I-T0qh7QjJVTNyCW3iEhy-z_WbyaGh2c3g-XR0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http://www.travelblat.com/wp-content/uploads/2011/08/Places-To-Visit-In-The-F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24384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http://www.todayifoundout.com/wp-content/uploads/2010/09/autumn_leaves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24400"/>
            <a:ext cx="2470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2. </a:t>
            </a:r>
            <a:r>
              <a:rPr lang="en-US" b="1" dirty="0" smtClean="0"/>
              <a:t>Decomposition Reaction- </a:t>
            </a:r>
            <a:r>
              <a:rPr lang="en-US" dirty="0" smtClean="0"/>
              <a:t>A compound breaks down to form 2 or more simpler substances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Example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			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 -------&gt; H</a:t>
            </a:r>
            <a:r>
              <a:rPr lang="en-US" baseline="-25000" dirty="0" smtClean="0"/>
              <a:t>2</a:t>
            </a:r>
            <a:r>
              <a:rPr lang="en-US" dirty="0" smtClean="0"/>
              <a:t>O + CO</a:t>
            </a:r>
            <a:r>
              <a:rPr lang="en-US" baseline="-25000" dirty="0" smtClean="0"/>
              <a:t>2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Reverse of Synthesis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Chemical 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b="1" smtClean="0"/>
              <a:t>3. Single-Displacement Reaction- </a:t>
            </a:r>
            <a:r>
              <a:rPr lang="en-US" smtClean="0"/>
              <a:t>one element takes the place of another element in a compound</a:t>
            </a:r>
          </a:p>
          <a:p>
            <a:endParaRPr lang="en-US" b="1" smtClean="0"/>
          </a:p>
          <a:p>
            <a:r>
              <a:rPr lang="en-US" b="1" smtClean="0"/>
              <a:t>Example</a:t>
            </a:r>
          </a:p>
          <a:p>
            <a:endParaRPr lang="en-US" b="1" smtClean="0"/>
          </a:p>
          <a:p>
            <a:pPr lvl="2">
              <a:buFont typeface="Wingdings 2" pitchFamily="18" charset="2"/>
              <a:buNone/>
            </a:pPr>
            <a:r>
              <a:rPr lang="en-US" sz="3200" smtClean="0"/>
              <a:t>Zn + 2HCl -----&gt; ZnCl</a:t>
            </a:r>
            <a:r>
              <a:rPr lang="en-US" sz="3200" baseline="-25000" smtClean="0"/>
              <a:t>2 </a:t>
            </a:r>
            <a:r>
              <a:rPr lang="en-US" sz="3200" smtClean="0"/>
              <a:t>+ H</a:t>
            </a:r>
            <a:r>
              <a:rPr lang="en-US" sz="3200" baseline="-25000" smtClean="0"/>
              <a:t>2</a:t>
            </a:r>
            <a:endParaRPr lang="en-US" sz="3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Chemical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mtClean="0"/>
              <a:t>4. </a:t>
            </a:r>
            <a:r>
              <a:rPr lang="en-US" b="1" smtClean="0"/>
              <a:t>Double-Displacement Reaction- </a:t>
            </a:r>
            <a:r>
              <a:rPr lang="en-US" smtClean="0"/>
              <a:t>a reaction when two elements switch places in a compound</a:t>
            </a:r>
          </a:p>
          <a:p>
            <a:pPr>
              <a:buFont typeface="Wingdings 3" pitchFamily="18" charset="2"/>
              <a:buNone/>
            </a:pPr>
            <a:endParaRPr lang="en-US" b="1" smtClean="0"/>
          </a:p>
          <a:p>
            <a:pPr>
              <a:buFont typeface="Wingdings 3" pitchFamily="18" charset="2"/>
              <a:buNone/>
            </a:pPr>
            <a:r>
              <a:rPr lang="en-US" b="1" smtClean="0"/>
              <a:t>Example</a:t>
            </a:r>
          </a:p>
          <a:p>
            <a:pPr>
              <a:buFont typeface="Wingdings 3" pitchFamily="18" charset="2"/>
              <a:buNone/>
            </a:pPr>
            <a:r>
              <a:rPr lang="en-US" b="1" smtClean="0"/>
              <a:t>		</a:t>
            </a:r>
          </a:p>
          <a:p>
            <a:pPr>
              <a:buFont typeface="Wingdings 3" pitchFamily="18" charset="2"/>
              <a:buNone/>
            </a:pPr>
            <a:r>
              <a:rPr lang="en-US" b="1" smtClean="0"/>
              <a:t>		</a:t>
            </a:r>
            <a:r>
              <a:rPr lang="en-US" smtClean="0"/>
              <a:t>NaCl  +  AgF -------&gt; NaF +AgCl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Chemical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a reaction causes energy to be released it is called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exothermic reaction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err="1" smtClean="0"/>
              <a:t>Exo</a:t>
            </a:r>
            <a:r>
              <a:rPr lang="en-US" dirty="0" smtClean="0"/>
              <a:t> means exit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/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/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Types of Exothermic Reactions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Light Energy (Glow stick)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Electrical Energy (Flashlight)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Both (Fire)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with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When a reaction needs energy it is called </a:t>
            </a:r>
            <a:r>
              <a:rPr lang="en-US" smtClean="0">
                <a:solidFill>
                  <a:srgbClr val="1FAECD"/>
                </a:solidFill>
              </a:rPr>
              <a:t>endothermic reaction</a:t>
            </a:r>
          </a:p>
          <a:p>
            <a:endParaRPr lang="en-US" smtClean="0"/>
          </a:p>
          <a:p>
            <a:r>
              <a:rPr lang="en-US" smtClean="0"/>
              <a:t>Endo means go in (Think Endo means Enter0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with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Energy cannot be created or destroyed but will be changed from one to another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Law of Conservation of Energy</a:t>
            </a:r>
            <a:endParaRPr lang="en-US" dirty="0"/>
          </a:p>
        </p:txBody>
      </p:sp>
      <p:pic>
        <p:nvPicPr>
          <p:cNvPr id="37891" name="Picture 2" descr="http://cache2.artprintimages.com/LRG/27/2748/Q6GTD00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8575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Activation energy- smallest amount of energy to start a reaction</a:t>
            </a:r>
          </a:p>
          <a:p>
            <a:endParaRPr lang="en-US" smtClean="0"/>
          </a:p>
          <a:p>
            <a:r>
              <a:rPr lang="en-US" smtClean="0"/>
              <a:t>Inhibitor- a substance that slows down a reaction</a:t>
            </a:r>
          </a:p>
          <a:p>
            <a:endParaRPr lang="en-US" smtClean="0"/>
          </a:p>
          <a:p>
            <a:r>
              <a:rPr lang="en-US" smtClean="0"/>
              <a:t>Catalyst- a substance that speeds up a reaction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process in which one or more substances change to produce one or more different substances</a:t>
            </a:r>
          </a:p>
          <a:p>
            <a:endParaRPr lang="en-US" smtClean="0"/>
          </a:p>
          <a:p>
            <a:pPr lvl="1"/>
            <a:r>
              <a:rPr lang="en-US" smtClean="0"/>
              <a:t>Signs of Chemical Reaction</a:t>
            </a:r>
          </a:p>
          <a:p>
            <a:pPr lvl="2"/>
            <a:r>
              <a:rPr lang="en-US" smtClean="0"/>
              <a:t>Gas formation</a:t>
            </a:r>
          </a:p>
          <a:p>
            <a:pPr lvl="2"/>
            <a:r>
              <a:rPr lang="en-US" smtClean="0"/>
              <a:t>Solid Formation (</a:t>
            </a:r>
            <a:r>
              <a:rPr lang="en-US" b="1" smtClean="0"/>
              <a:t>Precipitate=a solid forming during a reaction</a:t>
            </a:r>
          </a:p>
          <a:p>
            <a:pPr lvl="2"/>
            <a:r>
              <a:rPr lang="en-US" smtClean="0"/>
              <a:t>Energy Change ( Light or Thermal, ie Fire)</a:t>
            </a:r>
          </a:p>
          <a:p>
            <a:pPr lvl="2"/>
            <a:r>
              <a:rPr lang="en-US" smtClean="0"/>
              <a:t>Color Change (Bleach on Jeans)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Chemical 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water boils it gives off Thermal energy</a:t>
            </a:r>
          </a:p>
          <a:p>
            <a:endParaRPr lang="en-US" smtClean="0"/>
          </a:p>
          <a:p>
            <a:pPr lvl="1"/>
            <a:r>
              <a:rPr lang="en-US" smtClean="0"/>
              <a:t>But that is not a Chemical Reaction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Just be careful……….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But not all the time</a:t>
            </a:r>
            <a:endParaRPr lang="en-US" dirty="0"/>
          </a:p>
        </p:txBody>
      </p:sp>
      <p:pic>
        <p:nvPicPr>
          <p:cNvPr id="16387" name="Picture 2" descr="http://students.cis.uab.edu/larue90/wat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790825"/>
            <a:ext cx="33432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Diatomic Molecules</a:t>
            </a:r>
          </a:p>
          <a:p>
            <a:pPr lvl="1"/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  and  Cl</a:t>
            </a:r>
            <a:r>
              <a:rPr lang="en-US" baseline="-25000" smtClean="0"/>
              <a:t>2</a:t>
            </a: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Breaking and Making Bonds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0480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30480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914400" y="38100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H</a:t>
            </a:r>
            <a:r>
              <a:rPr lang="en-US" baseline="-25000">
                <a:latin typeface="Lucida Sans Unicode" pitchFamily="34" charset="0"/>
              </a:rPr>
              <a:t>2</a:t>
            </a:r>
            <a:endParaRPr lang="en-US">
              <a:latin typeface="Lucida Sans Unicode" pitchFamily="34" charset="0"/>
            </a:endParaRP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1752600" y="3124200"/>
            <a:ext cx="366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+</a:t>
            </a:r>
          </a:p>
        </p:txBody>
      </p:sp>
      <p:sp>
        <p:nvSpPr>
          <p:cNvPr id="8" name="Oval 7"/>
          <p:cNvSpPr/>
          <p:nvPr/>
        </p:nvSpPr>
        <p:spPr>
          <a:xfrm>
            <a:off x="2286000" y="2743200"/>
            <a:ext cx="11430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743200"/>
            <a:ext cx="11430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2819400" y="4114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Cl</a:t>
            </a:r>
            <a:r>
              <a:rPr lang="en-US" baseline="-25000">
                <a:latin typeface="Lucida Sans Unicode" pitchFamily="34" charset="0"/>
              </a:rPr>
              <a:t>2</a:t>
            </a:r>
            <a:endParaRPr lang="en-US">
              <a:latin typeface="Lucida Sans Unicode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572000" y="3048000"/>
            <a:ext cx="1143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867400" y="2895600"/>
            <a:ext cx="11430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5600" y="35052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001000" y="2895600"/>
            <a:ext cx="11430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24800" y="35814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23" name="TextBox 15"/>
          <p:cNvSpPr txBox="1">
            <a:spLocks noChangeArrowheads="1"/>
          </p:cNvSpPr>
          <p:nvPr/>
        </p:nvSpPr>
        <p:spPr bwMode="auto">
          <a:xfrm>
            <a:off x="6553200" y="44196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Lucida Sans Unicode" pitchFamily="34" charset="0"/>
              </a:rPr>
              <a:t>Hydrogen </a:t>
            </a:r>
          </a:p>
          <a:p>
            <a:pPr algn="ctr"/>
            <a:r>
              <a:rPr lang="en-US">
                <a:latin typeface="Lucida Sans Unicode" pitchFamily="34" charset="0"/>
              </a:rPr>
              <a:t>Chloride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combination of chemical symbols and numbers to represent a substance</a:t>
            </a:r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Chemical Formulas</a:t>
            </a:r>
            <a:endParaRPr lang="en-US" dirty="0"/>
          </a:p>
        </p:txBody>
      </p:sp>
      <p:pic>
        <p:nvPicPr>
          <p:cNvPr id="18435" name="Picture 2" descr="http://image.shutterstock.com/display_pic_with_logo/364936/364936,1238858055,7/stock-photo-formula-of-water-279136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1000"/>
            <a:ext cx="2762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upload.wikimedia.org/wikipedia/commons/thumb/0/0a/O2_logo.svg/501px-O2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7338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http://harvardforest.fas.harvard.edu/research/leaves/images/glucose_formula.jpg"/>
          <p:cNvPicPr>
            <a:picLocks noChangeAspect="1" noChangeArrowheads="1"/>
          </p:cNvPicPr>
          <p:nvPr/>
        </p:nvPicPr>
        <p:blipFill>
          <a:blip r:embed="rId4"/>
          <a:srcRect l="23515" t="26086" r="21617" b="34782"/>
          <a:stretch>
            <a:fillRect/>
          </a:stretch>
        </p:blipFill>
        <p:spPr bwMode="auto">
          <a:xfrm>
            <a:off x="6121400" y="4038600"/>
            <a:ext cx="302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1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1994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Prefixes</a:t>
                      </a:r>
                      <a:r>
                        <a:rPr lang="en-US" baseline="0" dirty="0" smtClean="0"/>
                        <a:t> Used in Chemical Names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9944"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Mono-  1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err="1" smtClean="0"/>
                        <a:t>Hexa</a:t>
                      </a:r>
                      <a:r>
                        <a:rPr lang="en-US" i="1" dirty="0" smtClean="0"/>
                        <a:t>-  6</a:t>
                      </a:r>
                      <a:endParaRPr lang="en-US" i="1" dirty="0"/>
                    </a:p>
                  </a:txBody>
                  <a:tcPr/>
                </a:tc>
              </a:tr>
              <a:tr h="819944"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Di-  2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err="1" smtClean="0"/>
                        <a:t>Hepta</a:t>
                      </a:r>
                      <a:r>
                        <a:rPr lang="en-US" i="1" dirty="0" smtClean="0"/>
                        <a:t>-  7</a:t>
                      </a:r>
                      <a:endParaRPr lang="en-US" i="1" dirty="0"/>
                    </a:p>
                  </a:txBody>
                  <a:tcPr/>
                </a:tc>
              </a:tr>
              <a:tr h="819944"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Tri-  3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err="1" smtClean="0"/>
                        <a:t>Octa</a:t>
                      </a:r>
                      <a:r>
                        <a:rPr lang="en-US" i="1" dirty="0" smtClean="0"/>
                        <a:t>-  8</a:t>
                      </a:r>
                    </a:p>
                  </a:txBody>
                  <a:tcPr/>
                </a:tc>
              </a:tr>
              <a:tr h="819944"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Tetra-  4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Nona-  9</a:t>
                      </a:r>
                      <a:endParaRPr lang="en-US" i="1" dirty="0"/>
                    </a:p>
                  </a:txBody>
                  <a:tcPr/>
                </a:tc>
              </a:tr>
              <a:tr h="819944"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err="1" smtClean="0"/>
                        <a:t>Penta</a:t>
                      </a:r>
                      <a:r>
                        <a:rPr lang="en-US" i="1" dirty="0" smtClean="0"/>
                        <a:t>-  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err="1" smtClean="0"/>
                        <a:t>Deca</a:t>
                      </a:r>
                      <a:r>
                        <a:rPr lang="en-US" i="1" dirty="0" smtClean="0"/>
                        <a:t>-  10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Prefixes to Remember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Carbon </a:t>
            </a:r>
            <a:r>
              <a:rPr lang="en-US" i="1" smtClean="0"/>
              <a:t>Di</a:t>
            </a:r>
            <a:r>
              <a:rPr lang="en-US" smtClean="0"/>
              <a:t>oxide		Carbon </a:t>
            </a:r>
            <a:r>
              <a:rPr lang="en-US" i="1" smtClean="0"/>
              <a:t>Monoxide</a:t>
            </a:r>
            <a:endParaRPr lang="en-US" smtClean="0"/>
          </a:p>
          <a:p>
            <a:endParaRPr lang="en-US" smtClean="0"/>
          </a:p>
          <a:p>
            <a:r>
              <a:rPr lang="en-US" sz="11500" smtClean="0"/>
              <a:t>CO</a:t>
            </a:r>
            <a:r>
              <a:rPr lang="en-US" sz="11500" baseline="-25000" smtClean="0"/>
              <a:t>2   </a:t>
            </a:r>
            <a:r>
              <a:rPr lang="en-US" sz="11500" smtClean="0"/>
              <a:t> CO</a:t>
            </a:r>
            <a:r>
              <a:rPr lang="en-US" sz="11500" baseline="-25000" smtClean="0"/>
              <a:t>   </a:t>
            </a:r>
            <a:endParaRPr lang="en-US" sz="115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Chemical Equations</a:t>
            </a:r>
            <a:endParaRPr lang="en-US" dirty="0"/>
          </a:p>
        </p:txBody>
      </p:sp>
      <p:pic>
        <p:nvPicPr>
          <p:cNvPr id="21507" name="Picture 2" descr="http://www.mikeblaber.org/oldwine/chm1045/notes/Stoich/Equation/coef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20788"/>
            <a:ext cx="6886575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867400" y="18288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Lucida Sans Unicode" pitchFamily="34" charset="0"/>
              </a:rPr>
              <a:t>Yield Sign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876800" y="2286000"/>
            <a:ext cx="16764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386</Words>
  <Application>Microsoft Office PowerPoint</Application>
  <PresentationFormat>On-screen Show (4:3)</PresentationFormat>
  <Paragraphs>130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Taylor</dc:creator>
  <cp:lastModifiedBy>PCS</cp:lastModifiedBy>
  <cp:revision>9</cp:revision>
  <dcterms:created xsi:type="dcterms:W3CDTF">2011-12-04T14:24:41Z</dcterms:created>
  <dcterms:modified xsi:type="dcterms:W3CDTF">2011-12-13T15:31:06Z</dcterms:modified>
</cp:coreProperties>
</file>