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9" r:id="rId8"/>
    <p:sldId id="282" r:id="rId9"/>
    <p:sldId id="272" r:id="rId10"/>
    <p:sldId id="274" r:id="rId11"/>
    <p:sldId id="273" r:id="rId12"/>
    <p:sldId id="258" r:id="rId13"/>
    <p:sldId id="264" r:id="rId14"/>
    <p:sldId id="265" r:id="rId15"/>
    <p:sldId id="266" r:id="rId16"/>
    <p:sldId id="267" r:id="rId17"/>
    <p:sldId id="268" r:id="rId18"/>
    <p:sldId id="270" r:id="rId19"/>
    <p:sldId id="276" r:id="rId20"/>
    <p:sldId id="271" r:id="rId21"/>
    <p:sldId id="275" r:id="rId22"/>
    <p:sldId id="277" r:id="rId23"/>
    <p:sldId id="279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67160CD-9372-4370-A0D2-AE9A0454AF6F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8D5AD6-B21C-4424-AB05-D6DF638E6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Bonding with Elements</a:t>
            </a:r>
            <a:endParaRPr lang="en-US" dirty="0"/>
          </a:p>
        </p:txBody>
      </p:sp>
      <p:pic>
        <p:nvPicPr>
          <p:cNvPr id="35842" name="Picture 2" descr="http://staff.jccc.net/pdecell/chemistry/wa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0"/>
            <a:ext cx="1480581" cy="1676400"/>
          </a:xfrm>
          <a:prstGeom prst="rect">
            <a:avLst/>
          </a:prstGeom>
          <a:noFill/>
        </p:spPr>
      </p:pic>
      <p:pic>
        <p:nvPicPr>
          <p:cNvPr id="35844" name="Picture 4" descr="http://cwx.prenhall.com/petrucci/medialib/media_portfolio/text_images/FG12_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"/>
            <a:ext cx="2667000" cy="2496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Order for an Atom to be Happy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It needs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       </a:t>
            </a:r>
            <a:r>
              <a:rPr lang="en-US" b="1" dirty="0" smtClean="0"/>
              <a:t>	</a:t>
            </a:r>
            <a:r>
              <a:rPr lang="en-US" b="1" dirty="0" smtClean="0"/>
              <a:t>A complete outer shell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That’s why the noble gases are what we call “Stable”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 few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Neon= 8 valence electrons</a:t>
            </a:r>
          </a:p>
          <a:p>
            <a:r>
              <a:rPr lang="en-US" dirty="0" smtClean="0"/>
              <a:t>Lithium=1 valence electrons</a:t>
            </a:r>
          </a:p>
          <a:p>
            <a:r>
              <a:rPr lang="en-US" dirty="0" smtClean="0"/>
              <a:t>Calcium=2 valence electrons</a:t>
            </a:r>
          </a:p>
          <a:p>
            <a:r>
              <a:rPr lang="en-US" dirty="0" smtClean="0"/>
              <a:t>Oxygen= 6 valence 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Chemical Bonding???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joining of two or more atoms to form a NEW substance</a:t>
            </a:r>
            <a:endParaRPr lang="en-US" dirty="0"/>
          </a:p>
        </p:txBody>
      </p:sp>
      <p:pic>
        <p:nvPicPr>
          <p:cNvPr id="38914" name="Picture 2" descr="http://thinkchemistry.files.wordpress.com/2010/03/loss-of-electron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819400"/>
            <a:ext cx="4762500" cy="4674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Elements bond they bond over ELECTRONS. </a:t>
            </a:r>
            <a:endParaRPr lang="en-US" dirty="0"/>
          </a:p>
        </p:txBody>
      </p:sp>
      <p:pic>
        <p:nvPicPr>
          <p:cNvPr id="46082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548244"/>
            <a:ext cx="4476750" cy="3075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</a:t>
            </a:r>
          </a:p>
          <a:p>
            <a:r>
              <a:rPr lang="en-US" dirty="0" smtClean="0"/>
              <a:t>Covalent</a:t>
            </a:r>
          </a:p>
          <a:p>
            <a:r>
              <a:rPr lang="en-US" dirty="0" smtClean="0"/>
              <a:t>Metallic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bond that is formed when ELECTRONS ARE TRANSFERRED from 1 atom to another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Result is either them being positive or negative</a:t>
            </a:r>
            <a:endParaRPr lang="en-US" dirty="0"/>
          </a:p>
        </p:txBody>
      </p:sp>
      <p:pic>
        <p:nvPicPr>
          <p:cNvPr id="47106" name="Picture 2" descr="http://www.daviddarling.info/images/ionic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8525" y="4191001"/>
            <a:ext cx="608547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4" name="Picture 2" descr="http://scienceaid.co.uk/chemistry/fundamental/images/ion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629400" cy="3321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 of 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particle that is called an </a:t>
            </a:r>
            <a:r>
              <a:rPr lang="en-US" b="1" dirty="0" smtClean="0"/>
              <a:t>ION</a:t>
            </a:r>
            <a:r>
              <a:rPr lang="en-US" dirty="0" smtClean="0"/>
              <a:t>=a charged particle that forms when an atom gains or loses </a:t>
            </a:r>
            <a:r>
              <a:rPr lang="en-US" dirty="0" smtClean="0"/>
              <a:t>electrons</a:t>
            </a:r>
          </a:p>
          <a:p>
            <a:endParaRPr lang="en-US" dirty="0" smtClean="0"/>
          </a:p>
          <a:p>
            <a:r>
              <a:rPr lang="en-US" dirty="0" err="1" smtClean="0"/>
              <a:t>Ca</a:t>
            </a:r>
            <a:r>
              <a:rPr lang="en-US" sz="4400" dirty="0" err="1" smtClean="0"/>
              <a:t>t</a:t>
            </a:r>
            <a:r>
              <a:rPr lang="en-US" dirty="0" err="1" smtClean="0"/>
              <a:t>ion</a:t>
            </a:r>
            <a:r>
              <a:rPr lang="en-US" dirty="0" smtClean="0"/>
              <a:t>=positive ion</a:t>
            </a:r>
          </a:p>
          <a:p>
            <a:r>
              <a:rPr lang="en-US" dirty="0" smtClean="0"/>
              <a:t>Anion= </a:t>
            </a:r>
            <a:r>
              <a:rPr lang="en-US" smtClean="0"/>
              <a:t>negative ion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neat thing that ionic compounds form is something called CRYSTAL LATTICE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It is the regular pattern in which a crystal is arranged</a:t>
            </a:r>
            <a:endParaRPr lang="en-US" dirty="0"/>
          </a:p>
        </p:txBody>
      </p:sp>
      <p:pic>
        <p:nvPicPr>
          <p:cNvPr id="50178" name="Picture 2" descr="http://ibchem.com/IB/ibfiles/bonding/bon_img/NaCl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351161"/>
            <a:ext cx="2514600" cy="2506839"/>
          </a:xfrm>
          <a:prstGeom prst="rect">
            <a:avLst/>
          </a:prstGeom>
          <a:noFill/>
        </p:spPr>
      </p:pic>
      <p:pic>
        <p:nvPicPr>
          <p:cNvPr id="50180" name="Picture 4" descr="http://images.mylot.com/userImages/images/postphotos/22510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438015"/>
            <a:ext cx="2819400" cy="2419985"/>
          </a:xfrm>
          <a:prstGeom prst="rect">
            <a:avLst/>
          </a:prstGeom>
          <a:noFill/>
        </p:spPr>
      </p:pic>
      <p:pic>
        <p:nvPicPr>
          <p:cNvPr id="50182" name="Picture 6" descr="http://upload.wikimedia.org/wikipedia/commons/e/eb/Sodium_chloride_cryst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648200"/>
            <a:ext cx="2076450" cy="1883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the end of IONIC Bonding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On to the next one…………………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2286000"/>
            <a:ext cx="3962400" cy="403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2667000"/>
            <a:ext cx="3352800" cy="335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2971800"/>
            <a:ext cx="2667000" cy="2667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3429000"/>
            <a:ext cx="1981200" cy="1905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38600" y="3886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0" y="2590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 e</a:t>
            </a:r>
            <a:r>
              <a:rPr lang="en-US" sz="2000" baseline="30000" dirty="0" smtClean="0"/>
              <a:t>-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2438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8e</a:t>
            </a:r>
            <a:r>
              <a:rPr lang="en-US" sz="2000" baseline="30000" dirty="0" smtClean="0"/>
              <a:t>-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5486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18e</a:t>
            </a:r>
            <a:r>
              <a:rPr lang="en-US" sz="2000" baseline="30000" dirty="0" smtClean="0"/>
              <a:t>-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5410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32e</a:t>
            </a:r>
            <a:r>
              <a:rPr lang="en-US" sz="2000" baseline="30000" dirty="0" smtClean="0"/>
              <a:t>-</a:t>
            </a:r>
            <a:endParaRPr lang="en-US" sz="2000" dirty="0"/>
          </a:p>
        </p:txBody>
      </p:sp>
      <p:cxnSp>
        <p:nvCxnSpPr>
          <p:cNvPr id="15" name="Straight Arrow Connector 14"/>
          <p:cNvCxnSpPr>
            <a:stCxn id="8" idx="1"/>
          </p:cNvCxnSpPr>
          <p:nvPr/>
        </p:nvCxnSpPr>
        <p:spPr>
          <a:xfrm flipH="1" flipV="1">
            <a:off x="1905000" y="2971800"/>
            <a:ext cx="1890340" cy="736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7"/>
          </p:cNvCxnSpPr>
          <p:nvPr/>
        </p:nvCxnSpPr>
        <p:spPr>
          <a:xfrm flipV="1">
            <a:off x="5400627" y="2819400"/>
            <a:ext cx="1457373" cy="542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905000" y="5410200"/>
            <a:ext cx="1143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1"/>
          </p:cNvCxnSpPr>
          <p:nvPr/>
        </p:nvCxnSpPr>
        <p:spPr>
          <a:xfrm>
            <a:off x="6172200" y="5257800"/>
            <a:ext cx="609600" cy="35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forms when atoms share one or more PAIRS of 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en-US" dirty="0" smtClean="0"/>
              <a:t>Lets look at the water 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25112"/>
          </a:xfrm>
        </p:spPr>
        <p:txBody>
          <a:bodyPr/>
          <a:lstStyle/>
          <a:p>
            <a:endParaRPr lang="en-US"/>
          </a:p>
        </p:txBody>
      </p:sp>
      <p:pic>
        <p:nvPicPr>
          <p:cNvPr id="56322" name="Picture 2" descr="http://www.fordhamprep.org/gcurran/sho/sho/images/lewdo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3000375" cy="2796270"/>
          </a:xfrm>
          <a:prstGeom prst="rect">
            <a:avLst/>
          </a:prstGeom>
          <a:noFill/>
        </p:spPr>
      </p:pic>
      <p:pic>
        <p:nvPicPr>
          <p:cNvPr id="56324" name="Picture 4" descr="http://www.middleschoolchemistry.com/img/content/multimedia/chapter_4/lesson_6/covalent_bond_hydrogen_1.jpg"/>
          <p:cNvPicPr>
            <a:picLocks noChangeAspect="1" noChangeArrowheads="1"/>
          </p:cNvPicPr>
          <p:nvPr/>
        </p:nvPicPr>
        <p:blipFill>
          <a:blip r:embed="rId3" cstate="print"/>
          <a:srcRect t="61333"/>
          <a:stretch>
            <a:fillRect/>
          </a:stretch>
        </p:blipFill>
        <p:spPr bwMode="auto">
          <a:xfrm>
            <a:off x="2837793" y="2362200"/>
            <a:ext cx="630620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we bond them by Covalent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9394" name="Picture 2" descr="http://3.bp.blogspot.com/_yNSCIshpoJQ/TISQ4z3RCOI/AAAAAAAAAAk/W9Bl6InvSV4/s1600/lewis+dot+diagram+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6115050" cy="476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 more of the same elements bonded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7 Diatomic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Hydrogen (H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Nitrogen (N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Oxygen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Fluorine (F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Chlorine (Cl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Iodine (I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Bromine (Br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last of all………..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bond formed by the attraction between positively charged metal ions and the electrons around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</a:t>
            </a:r>
            <a:r>
              <a:rPr lang="en-US" dirty="0" err="1" smtClean="0"/>
              <a:t>VERY</a:t>
            </a:r>
            <a:r>
              <a:rPr lang="en-US" dirty="0" smtClean="0"/>
              <a:t> SIMPLE……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It is just the electrons on the outer shell of an atom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Valence Electrons?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 descr="http://www.clickandlearn.org/gr9_sci/atoms/boronBR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146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Valence Electrons?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0" name="Picture 2" descr="http://media.web.britannica.com/eb-media/09/149209-004-E4AA2D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098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Valence Electrons?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5058" name="Picture 2" descr="http://4.bp.blogspot.com/_Dq-vHItaRHw/TL6S4aVa6dI/AAAAAAAAABE/paXdfhuJz98/s1600/Bohr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611582"/>
            <a:ext cx="4000500" cy="3636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Carbon= 6 protons, 6 electrons, 6 neutrons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Valence Electrons based off of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1: 1 valence electron</a:t>
            </a:r>
          </a:p>
          <a:p>
            <a:r>
              <a:rPr lang="en-US" dirty="0" smtClean="0"/>
              <a:t>Group 2: 2 valence electrons</a:t>
            </a:r>
          </a:p>
          <a:p>
            <a:r>
              <a:rPr lang="en-US" dirty="0" smtClean="0"/>
              <a:t>Group 3-12: 1 or 2 valence electrons</a:t>
            </a:r>
          </a:p>
          <a:p>
            <a:r>
              <a:rPr lang="en-US" dirty="0" smtClean="0"/>
              <a:t>Group 13: 3 valence electrons</a:t>
            </a:r>
          </a:p>
          <a:p>
            <a:r>
              <a:rPr lang="en-US" dirty="0" smtClean="0"/>
              <a:t>Group 14: 4 valence electrons</a:t>
            </a:r>
          </a:p>
          <a:p>
            <a:r>
              <a:rPr lang="en-US" dirty="0" smtClean="0"/>
              <a:t>Group 15: 5 valence electrons</a:t>
            </a:r>
          </a:p>
          <a:p>
            <a:r>
              <a:rPr lang="en-US" dirty="0" smtClean="0"/>
              <a:t>Group 16: 6 valence electrons</a:t>
            </a:r>
          </a:p>
          <a:p>
            <a:r>
              <a:rPr lang="en-US" dirty="0" smtClean="0"/>
              <a:t>Group 17: 7 valence electrons</a:t>
            </a:r>
          </a:p>
          <a:p>
            <a:r>
              <a:rPr lang="en-US" dirty="0" smtClean="0"/>
              <a:t>Group 18: 8 valence 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we start let’s look at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Electron-Dot Diagrams </a:t>
            </a:r>
            <a:r>
              <a:rPr lang="en-US" dirty="0" err="1" smtClean="0"/>
              <a:t>a.k.a</a:t>
            </a:r>
            <a:r>
              <a:rPr lang="en-US" dirty="0" smtClean="0"/>
              <a:t> Lewis Structure</a:t>
            </a:r>
            <a:endParaRPr lang="en-US" dirty="0"/>
          </a:p>
        </p:txBody>
      </p:sp>
      <p:pic>
        <p:nvPicPr>
          <p:cNvPr id="53250" name="Picture 2" descr="http://vinstan.wikispaces.com/file/view/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2771775" cy="3818345"/>
          </a:xfrm>
          <a:prstGeom prst="rect">
            <a:avLst/>
          </a:prstGeom>
          <a:noFill/>
        </p:spPr>
      </p:pic>
      <p:pic>
        <p:nvPicPr>
          <p:cNvPr id="53252" name="Picture 4" descr="http://www.fordhamprep.org/gcurran/sho/sho/images/lewdot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581400"/>
            <a:ext cx="3294074" cy="25050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67400" y="3124200"/>
            <a:ext cx="2362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is another way to write Electrons but it only shows the number of </a:t>
            </a:r>
            <a:r>
              <a:rPr lang="en-US" sz="2000" b="1" i="1" u="sng" dirty="0" smtClean="0"/>
              <a:t>Valence electrons</a:t>
            </a:r>
          </a:p>
          <a:p>
            <a:endParaRPr lang="en-US" sz="2000" b="1" i="1" u="sng" dirty="0"/>
          </a:p>
          <a:p>
            <a:r>
              <a:rPr lang="en-US" sz="2000" b="1" i="1" u="sng" dirty="0" smtClean="0"/>
              <a:t>They are together in four pairs</a:t>
            </a:r>
            <a:endParaRPr lang="en-US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</TotalTime>
  <Words>406</Words>
  <Application>Microsoft Office PowerPoint</Application>
  <PresentationFormat>On-screen Show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Urban</vt:lpstr>
      <vt:lpstr>Chemical Bonding with Elements</vt:lpstr>
      <vt:lpstr>Electron Configuration</vt:lpstr>
      <vt:lpstr>Valence Electrons</vt:lpstr>
      <vt:lpstr>How Many Valence Electrons?</vt:lpstr>
      <vt:lpstr>How Many Valence Electrons?</vt:lpstr>
      <vt:lpstr>How Many Valence Electrons?</vt:lpstr>
      <vt:lpstr>Example</vt:lpstr>
      <vt:lpstr>Valence Electrons based off of Groups</vt:lpstr>
      <vt:lpstr>Before we start let’s look at something</vt:lpstr>
      <vt:lpstr>In Order for an Atom to be Happy</vt:lpstr>
      <vt:lpstr>Let’s try a few together</vt:lpstr>
      <vt:lpstr>What is Chemical Bonding???</vt:lpstr>
      <vt:lpstr>Chemical Bonding</vt:lpstr>
      <vt:lpstr>3 Types of Bonding</vt:lpstr>
      <vt:lpstr>Ionic Bonding</vt:lpstr>
      <vt:lpstr>Slide 16</vt:lpstr>
      <vt:lpstr>The Result of Ionic Bonding</vt:lpstr>
      <vt:lpstr>Ionic Compounds</vt:lpstr>
      <vt:lpstr>Slide 19</vt:lpstr>
      <vt:lpstr>Covalent Bonding</vt:lpstr>
      <vt:lpstr>Lets look at the water molecule</vt:lpstr>
      <vt:lpstr>If we bond them by Covalent Bonding</vt:lpstr>
      <vt:lpstr>Diatomic Molecules</vt:lpstr>
      <vt:lpstr>List of 7 Diatomic Molecules</vt:lpstr>
      <vt:lpstr>And last of all………..</vt:lpstr>
      <vt:lpstr>Metallic Bonding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Bonding with Elements</dc:title>
  <dc:creator>Taylor</dc:creator>
  <cp:lastModifiedBy>Taylor</cp:lastModifiedBy>
  <cp:revision>20</cp:revision>
  <dcterms:created xsi:type="dcterms:W3CDTF">2011-11-25T12:46:20Z</dcterms:created>
  <dcterms:modified xsi:type="dcterms:W3CDTF">2011-12-04T13:01:40Z</dcterms:modified>
</cp:coreProperties>
</file>