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57" r:id="rId9"/>
    <p:sldId id="258" r:id="rId10"/>
    <p:sldId id="260" r:id="rId11"/>
    <p:sldId id="261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AE9E-2FEF-43BF-ACE4-7567AE5524CD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15763-90A0-45C0-81A3-85AC64438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AE9E-2FEF-43BF-ACE4-7567AE5524CD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15763-90A0-45C0-81A3-85AC64438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AE9E-2FEF-43BF-ACE4-7567AE5524CD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15763-90A0-45C0-81A3-85AC64438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AE9E-2FEF-43BF-ACE4-7567AE5524CD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15763-90A0-45C0-81A3-85AC64438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AE9E-2FEF-43BF-ACE4-7567AE5524CD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15763-90A0-45C0-81A3-85AC64438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AE9E-2FEF-43BF-ACE4-7567AE5524CD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15763-90A0-45C0-81A3-85AC64438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AE9E-2FEF-43BF-ACE4-7567AE5524CD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15763-90A0-45C0-81A3-85AC64438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AE9E-2FEF-43BF-ACE4-7567AE5524CD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15763-90A0-45C0-81A3-85AC64438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AE9E-2FEF-43BF-ACE4-7567AE5524CD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15763-90A0-45C0-81A3-85AC64438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AE9E-2FEF-43BF-ACE4-7567AE5524CD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15763-90A0-45C0-81A3-85AC64438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AE9E-2FEF-43BF-ACE4-7567AE5524CD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15763-90A0-45C0-81A3-85AC64438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7AE9E-2FEF-43BF-ACE4-7567AE5524CD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15763-90A0-45C0-81A3-85AC644386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Free-Animated-Backgrounds-for-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52600" y="1219200"/>
            <a:ext cx="58674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</a:rPr>
              <a:t>Atoms:</a:t>
            </a:r>
            <a:endParaRPr lang="en-US" sz="5400" dirty="0" smtClean="0">
              <a:solidFill>
                <a:schemeClr val="bg1"/>
              </a:solidFill>
            </a:endParaRPr>
          </a:p>
          <a:p>
            <a:pPr algn="ctr"/>
            <a:endParaRPr lang="en-US" sz="5400" dirty="0">
              <a:solidFill>
                <a:schemeClr val="bg1"/>
              </a:solidFill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They are everywhere</a:t>
            </a:r>
            <a:endParaRPr lang="en-US" sz="8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Free-Animated-Backgrounds-for-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0" y="6096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What is in the Nucleus?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828800"/>
            <a:ext cx="7620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Protons- positively charged particles</a:t>
            </a:r>
          </a:p>
          <a:p>
            <a:pPr>
              <a:buFont typeface="Arial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Neutrons- neutrally charged particles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Free-Animated-Backgrounds-for-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3048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What is in the Electron Cloud?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590800"/>
            <a:ext cx="7620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Electrons- smallest of the 3 and has barely any mass; negatively charged</a:t>
            </a:r>
            <a:endParaRPr lang="en-US" sz="3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Free-Animated-Backgrounds-for-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3048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Bohr’s Model of an Atom</a:t>
            </a:r>
            <a:endParaRPr lang="en-US" sz="4800" dirty="0">
              <a:solidFill>
                <a:schemeClr val="bg1"/>
              </a:solidFill>
            </a:endParaRPr>
          </a:p>
        </p:txBody>
      </p:sp>
      <p:pic>
        <p:nvPicPr>
          <p:cNvPr id="7170" name="Picture 2" descr="http://csep10.phys.utk.edu/astr162/lect/light/bohrframe/bohr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681976"/>
            <a:ext cx="4391025" cy="4369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Free-Animated-Backgrounds-for-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2286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Electrons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295400"/>
            <a:ext cx="76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The electron cloud has a number of different rings depending on how many electrons it had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pPr marL="742950" indent="-742950"/>
            <a:r>
              <a:rPr lang="en-US" sz="3600" dirty="0">
                <a:solidFill>
                  <a:schemeClr val="bg1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1</a:t>
            </a:r>
            <a:r>
              <a:rPr lang="en-US" sz="3600" baseline="30000" dirty="0" smtClean="0">
                <a:solidFill>
                  <a:srgbClr val="FFFF00"/>
                </a:solidFill>
              </a:rPr>
              <a:t>st</a:t>
            </a:r>
            <a:r>
              <a:rPr lang="en-US" sz="3600" dirty="0" smtClean="0">
                <a:solidFill>
                  <a:srgbClr val="FFFF00"/>
                </a:solidFill>
              </a:rPr>
              <a:t> Ring-Hold 2 electrons</a:t>
            </a:r>
          </a:p>
          <a:p>
            <a:pPr marL="742950" indent="-742950"/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2</a:t>
            </a:r>
            <a:r>
              <a:rPr lang="en-US" sz="3600" baseline="30000" dirty="0" smtClean="0">
                <a:solidFill>
                  <a:srgbClr val="FFFF00"/>
                </a:solidFill>
              </a:rPr>
              <a:t>nd</a:t>
            </a:r>
            <a:r>
              <a:rPr lang="en-US" sz="3600" dirty="0" smtClean="0">
                <a:solidFill>
                  <a:srgbClr val="FFFF00"/>
                </a:solidFill>
              </a:rPr>
              <a:t> Ring- Holds 8 electrons</a:t>
            </a:r>
          </a:p>
          <a:p>
            <a:pPr marL="742950" indent="-742950"/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3</a:t>
            </a:r>
            <a:r>
              <a:rPr lang="en-US" sz="3600" baseline="30000" dirty="0" smtClean="0">
                <a:solidFill>
                  <a:srgbClr val="FFFF00"/>
                </a:solidFill>
              </a:rPr>
              <a:t>rd</a:t>
            </a:r>
            <a:r>
              <a:rPr lang="en-US" sz="3600" dirty="0" smtClean="0">
                <a:solidFill>
                  <a:srgbClr val="FFFF00"/>
                </a:solidFill>
              </a:rPr>
              <a:t> Ring- Holds 18 electrons</a:t>
            </a:r>
          </a:p>
          <a:p>
            <a:pPr marL="742950" indent="-742950"/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4</a:t>
            </a:r>
            <a:r>
              <a:rPr lang="en-US" sz="3600" baseline="30000" dirty="0" smtClean="0">
                <a:solidFill>
                  <a:srgbClr val="FFFF00"/>
                </a:solidFill>
              </a:rPr>
              <a:t>th</a:t>
            </a:r>
            <a:r>
              <a:rPr lang="en-US" sz="3600" dirty="0" smtClean="0">
                <a:solidFill>
                  <a:srgbClr val="FFFF00"/>
                </a:solidFill>
              </a:rPr>
              <a:t> Ring- Holds 32 electrons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Free-Animated-Backgrounds-for-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3810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First of all let us think about the size of an atom</a:t>
            </a:r>
            <a:endParaRPr lang="en-US" sz="4800" dirty="0">
              <a:solidFill>
                <a:schemeClr val="bg1"/>
              </a:solidFill>
            </a:endParaRPr>
          </a:p>
        </p:txBody>
      </p:sp>
      <p:grpSp>
        <p:nvGrpSpPr>
          <p:cNvPr id="6" name="Group 2074"/>
          <p:cNvGrpSpPr>
            <a:grpSpLocks/>
          </p:cNvGrpSpPr>
          <p:nvPr/>
        </p:nvGrpSpPr>
        <p:grpSpPr bwMode="auto">
          <a:xfrm>
            <a:off x="654050" y="2698750"/>
            <a:ext cx="3341688" cy="2670175"/>
            <a:chOff x="775" y="1531"/>
            <a:chExt cx="2105" cy="1682"/>
          </a:xfrm>
        </p:grpSpPr>
        <p:pic>
          <p:nvPicPr>
            <p:cNvPr id="7" name="Picture 2069" descr="$1.99 Original WHOPPER&amp;reg; Sandwich graphic image"/>
            <p:cNvPicPr>
              <a:picLocks noChangeAspect="1" noChangeArrowheads="1"/>
            </p:cNvPicPr>
            <p:nvPr/>
          </p:nvPicPr>
          <p:blipFill>
            <a:blip r:embed="rId3" cstate="print"/>
            <a:srcRect l="6837" t="53992" r="52856"/>
            <a:stretch>
              <a:fillRect/>
            </a:stretch>
          </p:blipFill>
          <p:spPr bwMode="auto">
            <a:xfrm>
              <a:off x="848" y="1531"/>
              <a:ext cx="1863" cy="242"/>
            </a:xfrm>
            <a:prstGeom prst="rect">
              <a:avLst/>
            </a:prstGeom>
            <a:noFill/>
          </p:spPr>
        </p:pic>
        <p:pic>
          <p:nvPicPr>
            <p:cNvPr id="8" name="Picture 2073" descr="$1.99 Original WHOPPER&amp;reg; Sandwich photo image"/>
            <p:cNvPicPr>
              <a:picLocks noChangeAspect="1" noChangeArrowheads="1"/>
            </p:cNvPicPr>
            <p:nvPr/>
          </p:nvPicPr>
          <p:blipFill>
            <a:blip r:embed="rId4" cstate="print"/>
            <a:srcRect l="10004" r="2977"/>
            <a:stretch>
              <a:fillRect/>
            </a:stretch>
          </p:blipFill>
          <p:spPr bwMode="auto">
            <a:xfrm>
              <a:off x="775" y="1773"/>
              <a:ext cx="2105" cy="1440"/>
            </a:xfrm>
            <a:prstGeom prst="rect">
              <a:avLst/>
            </a:prstGeom>
            <a:noFill/>
          </p:spPr>
        </p:pic>
      </p:grpSp>
      <p:sp>
        <p:nvSpPr>
          <p:cNvPr id="9" name="TextBox 8"/>
          <p:cNvSpPr txBox="1"/>
          <p:nvPr/>
        </p:nvSpPr>
        <p:spPr>
          <a:xfrm>
            <a:off x="5943600" y="2743200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Atoms are smaller than the seeds on a bun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Free-Animated-Backgrounds-for-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3810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First of all let us think about the size of an atom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3124200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Atoms are smaller than the width of thread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10" name="Picture 14" descr="j02907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200400"/>
            <a:ext cx="2085975" cy="1858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Free-Animated-Backgrounds-for-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3810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First of all let us think about the size of an atom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3124200"/>
            <a:ext cx="259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Atoms are smaller than the pixel on a computer screen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8" name="Picture 13" descr="e9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663" y="2046288"/>
            <a:ext cx="34290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Free-Animated-Backgrounds-for-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3810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First of all let us think about the size of an atom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3124200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Atoms are smaller than the width of paper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10" name="Picture 12" descr="j019979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7925" y="3006725"/>
            <a:ext cx="1819275" cy="1406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Free-Animated-Backgrounds-for-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3810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First of all let us think about the size of an atom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2514600"/>
            <a:ext cx="259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Atoms are smaller than bacteria that live on your hands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8" name="Picture 10" descr="bacter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63" y="2468563"/>
            <a:ext cx="3868737" cy="3198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3663"/>
            <a:ext cx="9144000" cy="762000"/>
          </a:xfrm>
          <a:noFill/>
          <a:ln/>
        </p:spPr>
        <p:txBody>
          <a:bodyPr/>
          <a:lstStyle/>
          <a:p>
            <a:r>
              <a:rPr lang="en-US" sz="4000" b="1">
                <a:solidFill>
                  <a:srgbClr val="333399"/>
                </a:solidFill>
                <a:latin typeface="Tahoma" pitchFamily="34" charset="0"/>
              </a:rPr>
              <a:t>How Many Atoms Are In A Person?</a:t>
            </a:r>
          </a:p>
        </p:txBody>
      </p:sp>
      <p:sp>
        <p:nvSpPr>
          <p:cNvPr id="230404" name="Rectangle 4"/>
          <p:cNvSpPr>
            <a:spLocks noChangeArrowheads="1"/>
          </p:cNvSpPr>
          <p:nvPr/>
        </p:nvSpPr>
        <p:spPr bwMode="auto">
          <a:xfrm>
            <a:off x="0" y="971550"/>
            <a:ext cx="9144000" cy="152400"/>
          </a:xfrm>
          <a:prstGeom prst="rect">
            <a:avLst/>
          </a:prstGeom>
          <a:gradFill rotWithShape="0">
            <a:gsLst>
              <a:gs pos="0">
                <a:srgbClr val="333399"/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405" name="Text Box 5"/>
          <p:cNvSpPr txBox="1">
            <a:spLocks noChangeArrowheads="1"/>
          </p:cNvSpPr>
          <p:nvPr/>
        </p:nvSpPr>
        <p:spPr bwMode="auto">
          <a:xfrm>
            <a:off x="3265488" y="2738438"/>
            <a:ext cx="5146675" cy="272732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tabLst>
                <a:tab pos="285750" algn="l"/>
              </a:tabLst>
            </a:pPr>
            <a:r>
              <a:rPr lang="en-US" sz="3600"/>
              <a:t>that’s …</a:t>
            </a:r>
          </a:p>
          <a:p>
            <a:pPr algn="ctr">
              <a:lnSpc>
                <a:spcPct val="120000"/>
              </a:lnSpc>
              <a:tabLst>
                <a:tab pos="285750" algn="l"/>
              </a:tabLst>
            </a:pPr>
            <a:r>
              <a:rPr lang="en-US" sz="3600"/>
              <a:t>eight million-million-million-million-thousand atoms</a:t>
            </a:r>
          </a:p>
        </p:txBody>
      </p:sp>
      <p:pic>
        <p:nvPicPr>
          <p:cNvPr id="230428" name="Picture 28" descr="j02324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838" y="2928938"/>
            <a:ext cx="1585912" cy="3687762"/>
          </a:xfrm>
          <a:prstGeom prst="rect">
            <a:avLst/>
          </a:prstGeom>
          <a:noFill/>
        </p:spPr>
      </p:pic>
      <p:sp>
        <p:nvSpPr>
          <p:cNvPr id="230429" name="Text Box 29"/>
          <p:cNvSpPr txBox="1">
            <a:spLocks noChangeArrowheads="1"/>
          </p:cNvSpPr>
          <p:nvPr/>
        </p:nvSpPr>
        <p:spPr bwMode="auto">
          <a:xfrm>
            <a:off x="4930775" y="5848350"/>
            <a:ext cx="1792288" cy="7620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CC0000"/>
                </a:solidFill>
              </a:rPr>
              <a:t>Wow!</a:t>
            </a:r>
          </a:p>
        </p:txBody>
      </p:sp>
      <p:sp>
        <p:nvSpPr>
          <p:cNvPr id="230430" name="Text Box 30"/>
          <p:cNvSpPr txBox="1">
            <a:spLocks noChangeArrowheads="1"/>
          </p:cNvSpPr>
          <p:nvPr/>
        </p:nvSpPr>
        <p:spPr bwMode="auto">
          <a:xfrm>
            <a:off x="193675" y="1085850"/>
            <a:ext cx="8756650" cy="14097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tabLst>
                <a:tab pos="285750" algn="l"/>
              </a:tabLst>
            </a:pPr>
            <a:r>
              <a:rPr lang="en-US" sz="3600"/>
              <a:t>Around …</a:t>
            </a:r>
          </a:p>
          <a:p>
            <a:pPr algn="ctr">
              <a:lnSpc>
                <a:spcPct val="120000"/>
              </a:lnSpc>
              <a:tabLst>
                <a:tab pos="285750" algn="l"/>
              </a:tabLst>
            </a:pPr>
            <a:r>
              <a:rPr lang="en-US" sz="3600">
                <a:solidFill>
                  <a:srgbClr val="CC0000"/>
                </a:solidFill>
              </a:rPr>
              <a:t>8,000,000,000,000,000,000,000,000,000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Free-Animated-Backgrounds-for-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6096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What is an Atom?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8956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An atom is the smallest unit of matter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4100" name="Picture 4" descr="http://t3.gstatic.com/images?q=tbn:ANd9GcRvN-4Dsnn_iX0Wyxr2BZ1iZJFqIEghQShnvVU7mQsr2MEaoQcva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733800"/>
            <a:ext cx="2828925" cy="2828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Free-Animated-Backgrounds-for-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6096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Parts of an Atom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828800"/>
            <a:ext cx="7620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Nucleus-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the center of the atom that contains the mass of the atom</a:t>
            </a:r>
            <a:r>
              <a:rPr lang="en-US" sz="2800" dirty="0" smtClean="0">
                <a:solidFill>
                  <a:schemeClr val="bg1"/>
                </a:solidFill>
              </a:rPr>
              <a:t> (tight and compact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Electron cloud:  region that surrounds the nucleus that contains most of the space in the atom (spaced out and more space occupied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3657600" y="4648200"/>
            <a:ext cx="1447800" cy="144780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4495800" y="51816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14800" y="5105400"/>
            <a:ext cx="533400" cy="533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486400" y="4876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Nucleus</a:t>
            </a: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flipH="1">
            <a:off x="2895600" y="55626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524000" y="5334000"/>
            <a:ext cx="1524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Electron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Cloud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245</Words>
  <Application>Microsoft Office PowerPoint</Application>
  <PresentationFormat>On-screen Show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How Many Atoms Are In A Person?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Taylor</dc:creator>
  <cp:lastModifiedBy>Taylor</cp:lastModifiedBy>
  <cp:revision>4</cp:revision>
  <dcterms:created xsi:type="dcterms:W3CDTF">2011-10-30T15:07:00Z</dcterms:created>
  <dcterms:modified xsi:type="dcterms:W3CDTF">2011-10-30T15:45:55Z</dcterms:modified>
</cp:coreProperties>
</file>